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 id="2147483744" r:id="rId5"/>
    <p:sldMasterId id="2147483756" r:id="rId6"/>
    <p:sldMasterId id="2147483768" r:id="rId7"/>
  </p:sldMasterIdLst>
  <p:notesMasterIdLst>
    <p:notesMasterId r:id="rId48"/>
  </p:notesMasterIdLst>
  <p:sldIdLst>
    <p:sldId id="267" r:id="rId8"/>
    <p:sldId id="256" r:id="rId9"/>
    <p:sldId id="300" r:id="rId10"/>
    <p:sldId id="299" r:id="rId11"/>
    <p:sldId id="258" r:id="rId12"/>
    <p:sldId id="261" r:id="rId13"/>
    <p:sldId id="260" r:id="rId14"/>
    <p:sldId id="271" r:id="rId15"/>
    <p:sldId id="270" r:id="rId16"/>
    <p:sldId id="273" r:id="rId17"/>
    <p:sldId id="274" r:id="rId18"/>
    <p:sldId id="302" r:id="rId19"/>
    <p:sldId id="303" r:id="rId20"/>
    <p:sldId id="304" r:id="rId21"/>
    <p:sldId id="305" r:id="rId22"/>
    <p:sldId id="306" r:id="rId23"/>
    <p:sldId id="276" r:id="rId24"/>
    <p:sldId id="278" r:id="rId25"/>
    <p:sldId id="277" r:id="rId26"/>
    <p:sldId id="301" r:id="rId27"/>
    <p:sldId id="280" r:id="rId28"/>
    <p:sldId id="281" r:id="rId29"/>
    <p:sldId id="290" r:id="rId30"/>
    <p:sldId id="292" r:id="rId31"/>
    <p:sldId id="293" r:id="rId32"/>
    <p:sldId id="283" r:id="rId33"/>
    <p:sldId id="284" r:id="rId34"/>
    <p:sldId id="286" r:id="rId35"/>
    <p:sldId id="288" r:id="rId36"/>
    <p:sldId id="295" r:id="rId37"/>
    <p:sldId id="296" r:id="rId38"/>
    <p:sldId id="307" r:id="rId39"/>
    <p:sldId id="308" r:id="rId40"/>
    <p:sldId id="309" r:id="rId41"/>
    <p:sldId id="310" r:id="rId42"/>
    <p:sldId id="311" r:id="rId43"/>
    <p:sldId id="312" r:id="rId44"/>
    <p:sldId id="313" r:id="rId45"/>
    <p:sldId id="297" r:id="rId46"/>
    <p:sldId id="29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5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9C53C-B76A-434A-8F3E-E0A16570B763}" type="datetimeFigureOut">
              <a:rPr lang="ru-RU" smtClean="0"/>
              <a:t>10.01.2018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65C11-4F70-4449-A537-8656947CB0B1}" type="slidenum">
              <a:rPr lang="ru-RU" smtClean="0"/>
              <a:t>‹#›</a:t>
            </a:fld>
            <a:endParaRPr lang="ru-RU"/>
          </a:p>
        </p:txBody>
      </p:sp>
    </p:spTree>
    <p:extLst>
      <p:ext uri="{BB962C8B-B14F-4D97-AF65-F5344CB8AC3E}">
        <p14:creationId xmlns:p14="http://schemas.microsoft.com/office/powerpoint/2010/main" val="205533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565C11-4F70-4449-A537-8656947CB0B1}" type="slidenum">
              <a:rPr lang="ru-RU" smtClean="0"/>
              <a:t>23</a:t>
            </a:fld>
            <a:endParaRPr lang="ru-RU"/>
          </a:p>
        </p:txBody>
      </p:sp>
    </p:spTree>
    <p:extLst>
      <p:ext uri="{BB962C8B-B14F-4D97-AF65-F5344CB8AC3E}">
        <p14:creationId xmlns:p14="http://schemas.microsoft.com/office/powerpoint/2010/main" val="401453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10.01.2018</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893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100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256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774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295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6490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654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73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10.01.2018</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027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2183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4555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253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8707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3520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7890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0530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9711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375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10.01.2018</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1948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6592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5639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4015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9052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4149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1906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830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4458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533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10.01.2018</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584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0320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0359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2636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7402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6432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0034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01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3205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05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10.01.2018</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208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1086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4035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0735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0816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1759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9B3EDA4-2B2F-4ABB-AC46-A1AC1503554D}"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9DBE256-7F5C-4D53-84ED-9C8BB63477A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48805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0FE094-BE4C-4FD6-8DCE-2DCD288A0E66}"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5B546E6-94E4-440E-ACB5-EA1E289A7F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73679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1892E24-AF94-4ADC-B1D2-1D6580DD25BA}"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D2FF14B-B2EF-42D7-A515-59842D02CAD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360359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A23158-064C-41BD-85F9-D866B95763AA}"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6A150FD-EE46-4691-BA12-520F4F8619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798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10.01.2018</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6D288E7-7FCC-40E3-92F4-7D8C85941448}"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9B669D0-B69A-4A87-A2E9-6A530453A58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18605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9EB444A-CFB3-4145-9129-E1492FED98BF}"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55F8A55-018B-400C-8EEE-10992B7C68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74649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8BEAE7-A0FB-477D-9D1F-5765DFF13225}"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F88B993D-A57C-43F9-B643-AB162F87799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75463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D0E12-B096-4AF5-A8A6-7B64E596C720}"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EE1AFEF-2ED2-4208-8D2E-F0F3FD97E70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746562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1B6009-8AEB-420D-8109-857B2E482153}"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EAFC56-EB97-4E9B-8BD1-144385FE605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20973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F46F9E-5E83-46F8-BEE8-6A89AE1B83DB}"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8D3D879-C14C-432B-BBAC-E783A80AE34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51789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CEE04A-7042-4F71-931E-9E85323461BC}"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625684-694B-4EBE-B43C-E6D993D01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19761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9B3EDA4-2B2F-4ABB-AC46-A1AC1503554D}"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9DBE256-7F5C-4D53-84ED-9C8BB63477A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48805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0FE094-BE4C-4FD6-8DCE-2DCD288A0E66}"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5B546E6-94E4-440E-ACB5-EA1E289A7F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73679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1892E24-AF94-4ADC-B1D2-1D6580DD25BA}"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D2FF14B-B2EF-42D7-A515-59842D02CAD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3603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10.01.2018</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A23158-064C-41BD-85F9-D866B95763AA}"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6A150FD-EE46-4691-BA12-520F4F8619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79816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6D288E7-7FCC-40E3-92F4-7D8C85941448}"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9B669D0-B69A-4A87-A2E9-6A530453A58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18605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9EB444A-CFB3-4145-9129-E1492FED98BF}"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55F8A55-018B-400C-8EEE-10992B7C68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746497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8BEAE7-A0FB-477D-9D1F-5765DFF13225}"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F88B993D-A57C-43F9-B643-AB162F87799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75463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D0E12-B096-4AF5-A8A6-7B64E596C720}"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EE1AFEF-2ED2-4208-8D2E-F0F3FD97E70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74656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1B6009-8AEB-420D-8109-857B2E482153}"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EAFC56-EB97-4E9B-8BD1-144385FE605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20973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F46F9E-5E83-46F8-BEE8-6A89AE1B83DB}"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8D3D879-C14C-432B-BBAC-E783A80AE34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51789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CEE04A-7042-4F71-931E-9E85323461BC}"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625684-694B-4EBE-B43C-E6D993D01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1976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10.01.2018</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10.01.2018</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10.01.2018</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4725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AD7DF-F60A-4361-8753-D2204D0283DF}"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E419D-37F3-4D1B-9F3C-682462D1D9E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47867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94605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10.01.2018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82724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469F62-00BE-472E-9814-E5314AAA889E}"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E247F3-7F76-4549-B697-D715E578428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86708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469F62-00BE-472E-9814-E5314AAA889E}" type="datetimeFigureOut">
              <a:rPr lang="ru-RU">
                <a:solidFill>
                  <a:prstClr val="black">
                    <a:tint val="75000"/>
                  </a:prstClr>
                </a:solidFill>
              </a:rPr>
              <a:pPr>
                <a:defRPr/>
              </a:pPr>
              <a:t>10.01.2018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E247F3-7F76-4549-B697-D715E578428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8670870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dc3-laduhki.ucoz.ru/_nw/1/75706853.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0.jpeg"/><Relationship Id="rId1" Type="http://schemas.openxmlformats.org/officeDocument/2006/relationships/slideLayout" Target="../slideLayouts/slideLayout6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620688"/>
            <a:ext cx="9144000" cy="2438399"/>
          </a:xfrm>
        </p:spPr>
        <p:txBody>
          <a:bodyPr>
            <a:normAutofit/>
          </a:bodyPr>
          <a:lstStyle/>
          <a:p>
            <a:r>
              <a:rPr lang="ru-RU" sz="3600" dirty="0" smtClean="0">
                <a:solidFill>
                  <a:schemeClr val="tx1">
                    <a:lumMod val="60000"/>
                    <a:lumOff val="40000"/>
                  </a:schemeClr>
                </a:solidFill>
                <a:latin typeface="Times New Roman"/>
                <a:ea typeface="Calibri"/>
              </a:rPr>
              <a:t>Тема: </a:t>
            </a:r>
            <a:r>
              <a:rPr lang="ru-RU" sz="3200" dirty="0" smtClean="0">
                <a:solidFill>
                  <a:schemeClr val="tx1">
                    <a:lumMod val="60000"/>
                    <a:lumOff val="40000"/>
                  </a:schemeClr>
                </a:solidFill>
                <a:latin typeface="Times New Roman"/>
                <a:ea typeface="Calibri"/>
              </a:rPr>
              <a:t>Организация </a:t>
            </a:r>
            <a:r>
              <a:rPr lang="ru-RU" sz="3200" dirty="0">
                <a:solidFill>
                  <a:schemeClr val="tx1">
                    <a:lumMod val="60000"/>
                    <a:lumOff val="40000"/>
                  </a:schemeClr>
                </a:solidFill>
                <a:latin typeface="Times New Roman"/>
                <a:ea typeface="Calibri"/>
              </a:rPr>
              <a:t>социально-ориентированной деятельности дошкольников в условиях </a:t>
            </a:r>
            <a:r>
              <a:rPr lang="ru-RU" sz="3200" dirty="0" smtClean="0">
                <a:solidFill>
                  <a:schemeClr val="tx1">
                    <a:lumMod val="60000"/>
                    <a:lumOff val="40000"/>
                  </a:schemeClr>
                </a:solidFill>
                <a:latin typeface="Times New Roman"/>
                <a:ea typeface="Calibri"/>
              </a:rPr>
              <a:t>реализации </a:t>
            </a:r>
            <a:r>
              <a:rPr lang="ru-RU" sz="3200" dirty="0">
                <a:solidFill>
                  <a:schemeClr val="tx1">
                    <a:lumMod val="60000"/>
                    <a:lumOff val="40000"/>
                  </a:schemeClr>
                </a:solidFill>
                <a:latin typeface="Times New Roman"/>
                <a:ea typeface="Calibri"/>
              </a:rPr>
              <a:t>ФГОС ДО</a:t>
            </a:r>
            <a:endParaRPr lang="ru-RU" sz="3200" dirty="0">
              <a:solidFill>
                <a:schemeClr val="tx1">
                  <a:lumMod val="60000"/>
                  <a:lumOff val="40000"/>
                </a:schemeClr>
              </a:solidFill>
            </a:endParaRPr>
          </a:p>
        </p:txBody>
      </p:sp>
      <p:sp>
        <p:nvSpPr>
          <p:cNvPr id="4" name="TextBox 3"/>
          <p:cNvSpPr txBox="1"/>
          <p:nvPr/>
        </p:nvSpPr>
        <p:spPr>
          <a:xfrm>
            <a:off x="1084346" y="116632"/>
            <a:ext cx="7017755" cy="461665"/>
          </a:xfrm>
          <a:prstGeom prst="rect">
            <a:avLst/>
          </a:prstGeom>
          <a:noFill/>
        </p:spPr>
        <p:txBody>
          <a:bodyPr wrap="none" rtlCol="0">
            <a:spAutoFit/>
          </a:bodyPr>
          <a:lstStyle/>
          <a:p>
            <a:r>
              <a:rPr lang="ru-RU" sz="2400" dirty="0" smtClean="0">
                <a:solidFill>
                  <a:schemeClr val="tx1">
                    <a:lumMod val="60000"/>
                    <a:lumOff val="40000"/>
                  </a:schemeClr>
                </a:solidFill>
                <a:latin typeface="Times New Roman" panose="02020603050405020304" pitchFamily="18" charset="0"/>
                <a:cs typeface="Times New Roman" panose="02020603050405020304" pitchFamily="18" charset="0"/>
              </a:rPr>
              <a:t>МДОБУ Первомайский детский сад №3 «Ладушки»</a:t>
            </a:r>
            <a:endParaRPr lang="ru-RU" sz="24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88" y="4726885"/>
            <a:ext cx="4906921" cy="1015663"/>
          </a:xfrm>
          <a:prstGeom prst="rect">
            <a:avLst/>
          </a:prstGeom>
          <a:noFill/>
        </p:spPr>
        <p:txBody>
          <a:bodyPr wrap="none" rtlCol="0">
            <a:spAutoFit/>
          </a:bodyPr>
          <a:lstStyle/>
          <a:p>
            <a:r>
              <a:rPr lang="ru-RU" sz="2000" b="1" dirty="0" smtClean="0">
                <a:solidFill>
                  <a:schemeClr val="bg1">
                    <a:lumMod val="50000"/>
                  </a:schemeClr>
                </a:solidFill>
                <a:latin typeface="Times New Roman" panose="02020603050405020304" pitchFamily="18" charset="0"/>
                <a:cs typeface="Times New Roman" panose="02020603050405020304" pitchFamily="18" charset="0"/>
              </a:rPr>
              <a:t>Подготовили: </a:t>
            </a:r>
          </a:p>
          <a:p>
            <a:r>
              <a:rPr lang="ru-RU" sz="2000" b="1" dirty="0" smtClean="0">
                <a:solidFill>
                  <a:schemeClr val="bg1">
                    <a:lumMod val="50000"/>
                  </a:schemeClr>
                </a:solidFill>
                <a:latin typeface="Times New Roman" panose="02020603050405020304" pitchFamily="18" charset="0"/>
                <a:cs typeface="Times New Roman" panose="02020603050405020304" pitchFamily="18" charset="0"/>
              </a:rPr>
              <a:t>воспитатель 1 категории Червякова Т.А.</a:t>
            </a:r>
          </a:p>
          <a:p>
            <a:r>
              <a:rPr lang="ru-RU" sz="2000" b="1" dirty="0">
                <a:solidFill>
                  <a:schemeClr val="bg1">
                    <a:lumMod val="50000"/>
                  </a:schemeClr>
                </a:solidFill>
                <a:latin typeface="Times New Roman" panose="02020603050405020304" pitchFamily="18" charset="0"/>
                <a:cs typeface="Times New Roman" panose="02020603050405020304" pitchFamily="18" charset="0"/>
              </a:rPr>
              <a:t>в</a:t>
            </a:r>
            <a:r>
              <a:rPr lang="ru-RU" sz="2000" b="1" dirty="0" smtClean="0">
                <a:solidFill>
                  <a:schemeClr val="bg1">
                    <a:lumMod val="50000"/>
                  </a:schemeClr>
                </a:solidFill>
                <a:latin typeface="Times New Roman" panose="02020603050405020304" pitchFamily="18" charset="0"/>
                <a:cs typeface="Times New Roman" panose="02020603050405020304" pitchFamily="18" charset="0"/>
              </a:rPr>
              <a:t>оспитатель Иванова Т.С.</a:t>
            </a:r>
            <a:endParaRPr lang="ru-RU" sz="2000" b="1"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58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F:\про елочки\IMG_20161221_1121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000"/>
            <a:ext cx="513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5130000" y="1772816"/>
            <a:ext cx="4014000" cy="1143008"/>
          </a:xfrm>
          <a:prstGeom prst="rect">
            <a:avLst/>
          </a:prstGeom>
        </p:spPr>
        <p:txBody>
          <a:bodyPr/>
          <a:lstStyle/>
          <a:p>
            <a:pPr algn="ctr">
              <a:defRPr/>
            </a:pPr>
            <a:r>
              <a:rPr lang="ru-RU" sz="4800" b="1" dirty="0" smtClean="0">
                <a:ln w="10541" cmpd="sng">
                  <a:solidFill>
                    <a:srgbClr val="7D7D7D">
                      <a:tint val="100000"/>
                      <a:shade val="100000"/>
                      <a:satMod val="110000"/>
                    </a:srgbClr>
                  </a:solidFill>
                  <a:prstDash val="solid"/>
                </a:ln>
                <a:solidFill>
                  <a:srgbClr val="0033CC"/>
                </a:solidFill>
                <a:latin typeface="Gabriola" pitchFamily="82" charset="0"/>
              </a:rPr>
              <a:t>Социальная акция</a:t>
            </a:r>
          </a:p>
          <a:p>
            <a:pPr algn="ctr">
              <a:defRPr/>
            </a:pPr>
            <a:r>
              <a:rPr lang="ru-RU" sz="4800" b="1" dirty="0" smtClean="0">
                <a:ln w="10541" cmpd="sng">
                  <a:solidFill>
                    <a:srgbClr val="7D7D7D">
                      <a:tint val="100000"/>
                      <a:shade val="100000"/>
                      <a:satMod val="110000"/>
                    </a:srgbClr>
                  </a:solidFill>
                  <a:prstDash val="solid"/>
                </a:ln>
                <a:solidFill>
                  <a:srgbClr val="0033CC"/>
                </a:solidFill>
                <a:latin typeface="Gabriola" pitchFamily="82" charset="0"/>
              </a:rPr>
              <a:t>«Сохрани елочку»</a:t>
            </a:r>
            <a:endParaRPr lang="ru-RU" sz="4800" b="1" dirty="0">
              <a:ln w="10541" cmpd="sng">
                <a:solidFill>
                  <a:srgbClr val="7D7D7D">
                    <a:tint val="100000"/>
                    <a:shade val="100000"/>
                    <a:satMod val="110000"/>
                  </a:srgbClr>
                </a:solidFill>
                <a:prstDash val="solid"/>
              </a:ln>
              <a:solidFill>
                <a:srgbClr val="0033CC"/>
              </a:solidFill>
              <a:latin typeface="Gabriola" pitchFamily="82" charset="0"/>
            </a:endParaRPr>
          </a:p>
        </p:txBody>
      </p:sp>
    </p:spTree>
    <p:extLst>
      <p:ext uri="{BB962C8B-B14F-4D97-AF65-F5344CB8AC3E}">
        <p14:creationId xmlns:p14="http://schemas.microsoft.com/office/powerpoint/2010/main" val="271404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F:\про елочки\IMG_20161221_1113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20782"/>
            <a:ext cx="5131118" cy="684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47331" y="4800169"/>
            <a:ext cx="3672408" cy="2062103"/>
          </a:xfrm>
          <a:prstGeom prst="rect">
            <a:avLst/>
          </a:prstGeom>
          <a:noFill/>
        </p:spPr>
        <p:txBody>
          <a:bodyPr wrap="square" rtlCol="0">
            <a:spAutoFit/>
          </a:bodyPr>
          <a:lstStyle/>
          <a:p>
            <a:pPr algn="ctr"/>
            <a:r>
              <a:rPr lang="ru-RU" sz="3200" dirty="0" smtClean="0">
                <a:solidFill>
                  <a:srgbClr val="FF0000"/>
                </a:solidFill>
                <a:latin typeface="Arial Black" panose="020B0A04020102020204" pitchFamily="34" charset="0"/>
              </a:rPr>
              <a:t> Расстановка знаков запрещающих  вырубку елок</a:t>
            </a:r>
            <a:endParaRPr lang="ru-RU" sz="3200" dirty="0">
              <a:solidFill>
                <a:srgbClr val="FF0000"/>
              </a:solidFill>
              <a:latin typeface="Arial Black" panose="020B0A04020102020204" pitchFamily="34" charset="0"/>
            </a:endParaRPr>
          </a:p>
        </p:txBody>
      </p:sp>
      <p:pic>
        <p:nvPicPr>
          <p:cNvPr id="2051" name="Рисунок 2" descr="https://83.img.avito.st/1280x960/21181758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636912"/>
            <a:ext cx="3086100" cy="3086100"/>
          </a:xfrm>
          <a:prstGeom prst="rect">
            <a:avLst/>
          </a:prstGeom>
          <a:noFill/>
          <a:extLst>
            <a:ext uri="{909E8E84-426E-40DD-AFC4-6F175D3DCCD1}">
              <a14:hiddenFill xmlns:a14="http://schemas.microsoft.com/office/drawing/2010/main">
                <a:solidFill>
                  <a:srgbClr val="FFFFFF"/>
                </a:solidFill>
              </a14:hiddenFill>
            </a:ext>
          </a:extLst>
        </p:spPr>
      </p:pic>
      <p:sp>
        <p:nvSpPr>
          <p:cNvPr id="6" name="Знак запрета 5"/>
          <p:cNvSpPr/>
          <p:nvPr/>
        </p:nvSpPr>
        <p:spPr>
          <a:xfrm>
            <a:off x="-184919" y="2255912"/>
            <a:ext cx="4391025" cy="3848100"/>
          </a:xfrm>
          <a:prstGeom prst="noSmoking">
            <a:avLst>
              <a:gd name="adj" fmla="val 10733"/>
            </a:avLst>
          </a:prstGeom>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solidFill>
                <a:prstClr val="black"/>
              </a:solidFill>
            </a:endParaRPr>
          </a:p>
        </p:txBody>
      </p:sp>
      <p:sp>
        <p:nvSpPr>
          <p:cNvPr id="5"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7" name="Rectangle 7"/>
          <p:cNvSpPr>
            <a:spLocks noChangeArrowheads="1"/>
          </p:cNvSpPr>
          <p:nvPr/>
        </p:nvSpPr>
        <p:spPr bwMode="auto">
          <a:xfrm>
            <a:off x="-252536" y="33389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7594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библиотека\DSC002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72" y="-1"/>
            <a:ext cx="9177672" cy="6882983"/>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7032" y="47447"/>
            <a:ext cx="5796136" cy="1315616"/>
          </a:xfrm>
          <a:prstGeom prst="rect">
            <a:avLst/>
          </a:prstGeom>
        </p:spPr>
        <p:txBody>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ru-RU" b="1" dirty="0" smtClean="0">
                <a:solidFill>
                  <a:srgbClr val="C00000"/>
                </a:solidFill>
              </a:rPr>
              <a:t>Социальная акция</a:t>
            </a:r>
            <a:br>
              <a:rPr lang="ru-RU" b="1" dirty="0" smtClean="0">
                <a:solidFill>
                  <a:srgbClr val="C00000"/>
                </a:solidFill>
              </a:rPr>
            </a:br>
            <a:r>
              <a:rPr lang="ru-RU" b="1" dirty="0" smtClean="0">
                <a:solidFill>
                  <a:srgbClr val="C00000"/>
                </a:solidFill>
              </a:rPr>
              <a:t>«Книжка заболела»</a:t>
            </a:r>
            <a:endParaRPr lang="ru-RU" b="1" dirty="0">
              <a:solidFill>
                <a:srgbClr val="C00000"/>
              </a:solidFill>
            </a:endParaRPr>
          </a:p>
        </p:txBody>
      </p:sp>
    </p:spTree>
    <p:extLst>
      <p:ext uri="{BB962C8B-B14F-4D97-AF65-F5344CB8AC3E}">
        <p14:creationId xmlns:p14="http://schemas.microsoft.com/office/powerpoint/2010/main" val="474301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библиотека\DSC0019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2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Татьяна\Desktop\Масленница\20170221_1116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77" y="116632"/>
            <a:ext cx="9148578" cy="5904656"/>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1" y="6021288"/>
            <a:ext cx="9136001" cy="836712"/>
          </a:xfrm>
          <a:prstGeom prst="rect">
            <a:avLst/>
          </a:prstGeom>
        </p:spPr>
        <p:txBody>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ru-RU" b="1" dirty="0" smtClean="0">
                <a:solidFill>
                  <a:srgbClr val="C00000"/>
                </a:solidFill>
              </a:rPr>
              <a:t>Социальная акция «Письмо солдату»</a:t>
            </a:r>
            <a:endParaRPr lang="ru-RU" b="1" dirty="0">
              <a:solidFill>
                <a:srgbClr val="C00000"/>
              </a:solidFill>
            </a:endParaRPr>
          </a:p>
        </p:txBody>
      </p:sp>
    </p:spTree>
    <p:extLst>
      <p:ext uri="{BB962C8B-B14F-4D97-AF65-F5344CB8AC3E}">
        <p14:creationId xmlns:p14="http://schemas.microsoft.com/office/powerpoint/2010/main" val="133398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c3-laduhki.ucoz.ru/_nw/1/s75706853.jpg">
            <a:hlinkClick r:id="rId2" tooltip="Нажмите, для просмотра в полном размере..."/>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88"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5130112" y="188640"/>
            <a:ext cx="4003476" cy="1315616"/>
          </a:xfrm>
          <a:prstGeom prst="rect">
            <a:avLst/>
          </a:prstGeom>
        </p:spPr>
        <p:txBody>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pPr algn="ctr"/>
            <a:r>
              <a:rPr lang="ru-RU" b="1" dirty="0" smtClean="0">
                <a:solidFill>
                  <a:srgbClr val="C00000"/>
                </a:solidFill>
              </a:rPr>
              <a:t>Социальная акция</a:t>
            </a:r>
            <a:br>
              <a:rPr lang="ru-RU" b="1" dirty="0" smtClean="0">
                <a:solidFill>
                  <a:srgbClr val="C00000"/>
                </a:solidFill>
              </a:rPr>
            </a:br>
            <a:r>
              <a:rPr lang="ru-RU" b="1" dirty="0" smtClean="0">
                <a:solidFill>
                  <a:srgbClr val="C00000"/>
                </a:solidFill>
              </a:rPr>
              <a:t>«Мы вместе!»</a:t>
            </a:r>
            <a:endParaRPr lang="ru-RU" b="1" dirty="0">
              <a:solidFill>
                <a:srgbClr val="C00000"/>
              </a:solidFill>
            </a:endParaRPr>
          </a:p>
        </p:txBody>
      </p:sp>
    </p:spTree>
    <p:extLst>
      <p:ext uri="{BB962C8B-B14F-4D97-AF65-F5344CB8AC3E}">
        <p14:creationId xmlns:p14="http://schemas.microsoft.com/office/powerpoint/2010/main" val="536901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c3-laduhki.ucoz.ru/_nw/1/452092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6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1484784"/>
            <a:ext cx="7992888" cy="1446550"/>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Педагогическая технология «Дети-волонтеры»</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564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2" descr="C:\Users\Татьяна\Desktop\На край\20171011_1031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419614" y="1052995"/>
            <a:ext cx="6408710" cy="46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420888"/>
            <a:ext cx="3240360" cy="2123658"/>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Волонтёры спешат на помощь</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802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descr="C:\Users\Татьяна\Desktop\На край\IMG_61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76213"/>
            <a:ext cx="8712968"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42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523527"/>
          </a:xfrm>
        </p:spPr>
        <p:txBody>
          <a:bodyPr>
            <a:normAutofit fontScale="90000"/>
          </a:bodyPr>
          <a:lstStyle/>
          <a:p>
            <a:pPr algn="ctr"/>
            <a:r>
              <a:rPr lang="ru-RU" sz="1800" dirty="0">
                <a:solidFill>
                  <a:schemeClr val="tx1">
                    <a:lumMod val="20000"/>
                    <a:lumOff val="80000"/>
                  </a:schemeClr>
                </a:solidFill>
                <a:latin typeface="Arial Black" panose="020B0A04020102020204" pitchFamily="34" charset="0"/>
                <a:ea typeface="Calibri"/>
                <a:cs typeface="Times New Roman"/>
              </a:rPr>
              <a:t>ФГОС ДО (Приказ Министерства образования и науки Российской Федерации (</a:t>
            </a:r>
            <a:r>
              <a:rPr lang="ru-RU" sz="1800" dirty="0" err="1">
                <a:solidFill>
                  <a:schemeClr val="tx1">
                    <a:lumMod val="20000"/>
                    <a:lumOff val="80000"/>
                  </a:schemeClr>
                </a:solidFill>
                <a:latin typeface="Arial Black" panose="020B0A04020102020204" pitchFamily="34" charset="0"/>
                <a:ea typeface="Calibri"/>
                <a:cs typeface="Times New Roman"/>
              </a:rPr>
              <a:t>Минобрнауки</a:t>
            </a:r>
            <a:r>
              <a:rPr lang="ru-RU" sz="1800" dirty="0">
                <a:solidFill>
                  <a:schemeClr val="tx1">
                    <a:lumMod val="20000"/>
                    <a:lumOff val="80000"/>
                  </a:schemeClr>
                </a:solidFill>
                <a:latin typeface="Arial Black" panose="020B0A04020102020204" pitchFamily="34" charset="0"/>
                <a:ea typeface="Calibri"/>
                <a:cs typeface="Times New Roman"/>
              </a:rPr>
              <a:t> России) от 17.10.2013 г. N 1155 г.) </a:t>
            </a:r>
            <a:endParaRPr lang="ru-RU" sz="1800" dirty="0">
              <a:solidFill>
                <a:schemeClr val="tx1">
                  <a:lumMod val="20000"/>
                  <a:lumOff val="80000"/>
                </a:schemeClr>
              </a:solidFill>
              <a:latin typeface="Arial Black" panose="020B0A04020102020204" pitchFamily="34" charset="0"/>
            </a:endParaRPr>
          </a:p>
        </p:txBody>
      </p:sp>
      <p:sp>
        <p:nvSpPr>
          <p:cNvPr id="3" name="Прямоугольник 2"/>
          <p:cNvSpPr/>
          <p:nvPr/>
        </p:nvSpPr>
        <p:spPr>
          <a:xfrm>
            <a:off x="0" y="692696"/>
            <a:ext cx="9144000" cy="3970318"/>
          </a:xfrm>
          <a:prstGeom prst="rect">
            <a:avLst/>
          </a:prstGeom>
        </p:spPr>
        <p:txBody>
          <a:bodyPr wrap="square">
            <a:spAutoFit/>
          </a:bodyPr>
          <a:lstStyle/>
          <a:p>
            <a:pPr algn="just"/>
            <a:r>
              <a:rPr lang="ru-RU" dirty="0">
                <a:solidFill>
                  <a:schemeClr val="tx1">
                    <a:lumMod val="20000"/>
                    <a:lumOff val="80000"/>
                  </a:schemeClr>
                </a:solidFill>
                <a:latin typeface="Arial Black" panose="020B0A04020102020204" pitchFamily="34" charset="0"/>
                <a:ea typeface="Calibri"/>
                <a:cs typeface="Times New Roman"/>
              </a:rPr>
              <a:t>п. </a:t>
            </a:r>
            <a:r>
              <a:rPr lang="ru-RU" dirty="0" smtClean="0">
                <a:solidFill>
                  <a:schemeClr val="tx1">
                    <a:lumMod val="20000"/>
                    <a:lumOff val="80000"/>
                  </a:schemeClr>
                </a:solidFill>
                <a:latin typeface="Arial Black" panose="020B0A04020102020204" pitchFamily="34" charset="0"/>
                <a:ea typeface="Calibri"/>
                <a:cs typeface="Times New Roman"/>
              </a:rPr>
              <a:t>2.3 в требованиях </a:t>
            </a:r>
            <a:r>
              <a:rPr lang="ru-RU" dirty="0">
                <a:solidFill>
                  <a:schemeClr val="tx1">
                    <a:lumMod val="20000"/>
                    <a:lumOff val="80000"/>
                  </a:schemeClr>
                </a:solidFill>
                <a:latin typeface="Arial Black" panose="020B0A04020102020204" pitchFamily="34" charset="0"/>
                <a:ea typeface="Calibri"/>
                <a:cs typeface="Times New Roman"/>
              </a:rPr>
              <a:t>к образовательной программе дошкольного образования  определяет её, как программу психолого-педагогической поддержки,  позитивной социализации и индивидуализации, развития личности детей дошкольного возраста </a:t>
            </a:r>
            <a:r>
              <a:rPr lang="ru-RU" dirty="0" smtClean="0">
                <a:solidFill>
                  <a:schemeClr val="tx1">
                    <a:lumMod val="20000"/>
                    <a:lumOff val="80000"/>
                  </a:schemeClr>
                </a:solidFill>
                <a:latin typeface="Arial Black" panose="020B0A04020102020204" pitchFamily="34" charset="0"/>
                <a:ea typeface="Calibri"/>
                <a:cs typeface="Times New Roman"/>
              </a:rPr>
              <a:t>.</a:t>
            </a:r>
          </a:p>
          <a:p>
            <a:pPr algn="just"/>
            <a:endParaRPr lang="ru-RU" dirty="0">
              <a:solidFill>
                <a:schemeClr val="tx1">
                  <a:lumMod val="20000"/>
                  <a:lumOff val="80000"/>
                </a:schemeClr>
              </a:solidFill>
              <a:latin typeface="Arial Black" panose="020B0A04020102020204" pitchFamily="34" charset="0"/>
              <a:cs typeface="Times New Roman"/>
            </a:endParaRPr>
          </a:p>
          <a:p>
            <a:pPr algn="just"/>
            <a:r>
              <a:rPr lang="ru-RU" dirty="0">
                <a:solidFill>
                  <a:schemeClr val="tx1">
                    <a:lumMod val="20000"/>
                    <a:lumOff val="80000"/>
                  </a:schemeClr>
                </a:solidFill>
                <a:latin typeface="Arial Black" panose="020B0A04020102020204" pitchFamily="34" charset="0"/>
                <a:cs typeface="Times New Roman"/>
              </a:rPr>
              <a:t>п</a:t>
            </a:r>
            <a:r>
              <a:rPr lang="ru-RU" dirty="0" smtClean="0">
                <a:solidFill>
                  <a:schemeClr val="tx1">
                    <a:lumMod val="20000"/>
                    <a:lumOff val="80000"/>
                  </a:schemeClr>
                </a:solidFill>
                <a:latin typeface="Arial Black" panose="020B0A04020102020204" pitchFamily="34" charset="0"/>
                <a:cs typeface="Times New Roman"/>
              </a:rPr>
              <a:t>. </a:t>
            </a:r>
            <a:r>
              <a:rPr lang="ru-RU" dirty="0">
                <a:solidFill>
                  <a:schemeClr val="tx1">
                    <a:lumMod val="20000"/>
                    <a:lumOff val="80000"/>
                  </a:schemeClr>
                </a:solidFill>
                <a:latin typeface="Arial Black" panose="020B0A04020102020204" pitchFamily="34" charset="0"/>
                <a:cs typeface="Times New Roman"/>
              </a:rPr>
              <a:t>2.4 направлена на создание условий развития ребенка, открывающих возможности для его позитивной социализации, его личностного развития, развития инициативы и творческих способностей на основе сотрудничества со взрослыми и сверстниками и соответствующим возрасту видам деятельности; на создание развивающей образовательной среды, которая представляет собой систему условий социализации и индивидуализации детей.( </a:t>
            </a:r>
            <a:endParaRPr lang="ru-RU" dirty="0">
              <a:solidFill>
                <a:schemeClr val="tx1">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74135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descr="C:\Users\Татьяна\Desktop\На край\20171011_1013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828600" y="1340768"/>
            <a:ext cx="6336704" cy="4176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27984" y="1484784"/>
            <a:ext cx="4536504" cy="1446550"/>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Ящик </a:t>
            </a:r>
          </a:p>
          <a:p>
            <a:pPr algn="ctr"/>
            <a:r>
              <a:rPr lang="ru-RU" sz="4400" b="1" dirty="0" smtClean="0">
                <a:solidFill>
                  <a:srgbClr val="FF0000"/>
                </a:solidFill>
                <a:latin typeface="Times New Roman" pitchFamily="18" charset="0"/>
                <a:cs typeface="Times New Roman" pitchFamily="18" charset="0"/>
              </a:rPr>
              <a:t>«Добрых дел»</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6035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8" name="Picture 2" descr="C:\Users\Татьяна\Desktop\На край\IMG_6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76213"/>
            <a:ext cx="8712968" cy="6505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76672"/>
            <a:ext cx="8496944" cy="830997"/>
          </a:xfrm>
          <a:prstGeom prst="rect">
            <a:avLst/>
          </a:prstGeom>
          <a:noFill/>
        </p:spPr>
        <p:txBody>
          <a:bodyPr wrap="square" rtlCol="0">
            <a:spAutoFit/>
          </a:bodyPr>
          <a:lstStyle/>
          <a:p>
            <a:pPr algn="ctr"/>
            <a:r>
              <a:rPr lang="ru-RU" sz="4800" b="1" dirty="0" smtClean="0">
                <a:solidFill>
                  <a:srgbClr val="FF0000"/>
                </a:solidFill>
                <a:latin typeface="Times New Roman" pitchFamily="18" charset="0"/>
                <a:cs typeface="Times New Roman" pitchFamily="18" charset="0"/>
              </a:rPr>
              <a:t>Научим малышей лепить</a:t>
            </a:r>
            <a:endParaRPr lang="ru-RU"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93220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2" descr="C:\Users\Татьяна\Desktop\На край\20171011_1015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367644" y="1364374"/>
            <a:ext cx="6336704"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1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Picture 2" descr="C:\Users\Татьяна\Desktop\На край\20171013_11113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972256" y="1340408"/>
            <a:ext cx="648000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Татьяна\Desktop\На край\20171013_11123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622552" y="1335353"/>
            <a:ext cx="6480000" cy="4149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188640"/>
            <a:ext cx="7920880" cy="1323439"/>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Поможем одеть детей на прогулку</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6811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2" descr="C:\Users\Татьяна\Desktop\На край\20171011_1028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20228" y="1160388"/>
            <a:ext cx="6480000"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Татьяна\Desktop\На край\20171011_10185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730564" y="1541416"/>
            <a:ext cx="6480000" cy="3789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404664"/>
            <a:ext cx="8136904" cy="830997"/>
          </a:xfrm>
          <a:prstGeom prst="rect">
            <a:avLst/>
          </a:prstGeom>
          <a:noFill/>
        </p:spPr>
        <p:txBody>
          <a:bodyPr wrap="square" rtlCol="0">
            <a:spAutoFit/>
          </a:bodyPr>
          <a:lstStyle/>
          <a:p>
            <a:pPr algn="ctr"/>
            <a:r>
              <a:rPr lang="ru-RU" sz="4800" b="1" dirty="0" smtClean="0">
                <a:solidFill>
                  <a:srgbClr val="FF0000"/>
                </a:solidFill>
                <a:latin typeface="Times New Roman" pitchFamily="18" charset="0"/>
                <a:cs typeface="Times New Roman" pitchFamily="18" charset="0"/>
              </a:rPr>
              <a:t>Помогаем умываться</a:t>
            </a:r>
            <a:endParaRPr lang="ru-RU"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957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92080" y="1052736"/>
            <a:ext cx="2952328" cy="2123658"/>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Поможем одеть малышей.</a:t>
            </a:r>
            <a:endParaRPr lang="ru-RU" sz="4400" b="1" dirty="0">
              <a:solidFill>
                <a:srgbClr val="FF0000"/>
              </a:solidFill>
              <a:latin typeface="Times New Roman" pitchFamily="18" charset="0"/>
              <a:cs typeface="Times New Roman" pitchFamily="18" charset="0"/>
            </a:endParaRPr>
          </a:p>
        </p:txBody>
      </p:sp>
      <p:pic>
        <p:nvPicPr>
          <p:cNvPr id="12290" name="Picture 2" descr="C:\Users\Татьяна\Desktop\На край\20171011_1017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56232" y="1124384"/>
            <a:ext cx="64800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09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C:\Users\Татьяна\Desktop\На край\20171011_1011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828240" y="1268400"/>
            <a:ext cx="648000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Татьяна\Desktop\На край\20171011_1011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622552" y="1347007"/>
            <a:ext cx="6480000" cy="4149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04664"/>
            <a:ext cx="6912768" cy="769441"/>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Поиграем с малышами</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777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descr="C:\Users\Татьяна\Desktop\На край\20171011_1017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550544" y="1282104"/>
            <a:ext cx="6480000" cy="41490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Татьяна\Desktop\На край\20171011_1012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972256" y="1412416"/>
            <a:ext cx="640799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03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2" descr="C:\Users\Татьяна\Desktop\На край\20171013_1116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332000" y="1052376"/>
            <a:ext cx="6480000"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188640"/>
            <a:ext cx="7560840" cy="707886"/>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Поможем помыть игрушки</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3638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Picture 2" descr="C:\Users\Татьяна\Desktop\На край\20171013_1120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478536" y="1210096"/>
            <a:ext cx="6480000" cy="429307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Татьяна\Desktop\На край\20171013_1115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008260" y="1376412"/>
            <a:ext cx="6480000"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116632"/>
            <a:ext cx="8545894" cy="769441"/>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Поможем навести порядок</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5401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lat-mdou29.ucoz.com/_si/0/407591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950"/>
            <a:ext cx="9144000" cy="68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31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2" descr="C:\Users\Татьяна\Desktop\На край\20171011_1002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79" y="260648"/>
            <a:ext cx="8640960"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79" y="332656"/>
            <a:ext cx="8640960" cy="707886"/>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Технология «Рефлексивный круг» </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7970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2" descr="C:\Users\Татьяна\Desktop\На край\P10809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8640"/>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80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descr="H:\На край\Правила\20171015_195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332000" y="980368"/>
            <a:ext cx="6480000"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404664"/>
            <a:ext cx="7416824" cy="923330"/>
          </a:xfrm>
          <a:prstGeom prst="rect">
            <a:avLst/>
          </a:prstGeom>
          <a:noFill/>
        </p:spPr>
        <p:txBody>
          <a:bodyPr wrap="square" rtlCol="0">
            <a:spAutoFit/>
          </a:bodyPr>
          <a:lstStyle/>
          <a:p>
            <a:pPr algn="ctr"/>
            <a:r>
              <a:rPr lang="ru-RU" sz="5400" b="1" dirty="0" smtClean="0">
                <a:solidFill>
                  <a:srgbClr val="FF0000"/>
                </a:solidFill>
              </a:rPr>
              <a:t>Правила группы</a:t>
            </a:r>
            <a:endParaRPr lang="ru-RU" sz="5400" b="1" dirty="0">
              <a:solidFill>
                <a:srgbClr val="FF0000"/>
              </a:solidFill>
            </a:endParaRPr>
          </a:p>
        </p:txBody>
      </p:sp>
    </p:spTree>
    <p:extLst>
      <p:ext uri="{BB962C8B-B14F-4D97-AF65-F5344CB8AC3E}">
        <p14:creationId xmlns:p14="http://schemas.microsoft.com/office/powerpoint/2010/main" val="2413163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descr="H:\На край\Правила\20171015_1953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044264" y="1412416"/>
            <a:ext cx="6480000"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На край\Правила\20171016_0758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442532" y="1246099"/>
            <a:ext cx="6480000" cy="4365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0794" y="462149"/>
            <a:ext cx="6984776" cy="769441"/>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Стул размышления</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8789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5" name="Picture 3" descr="H:\На край\Правила\20171016_0759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60648"/>
            <a:ext cx="8608032"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548680"/>
            <a:ext cx="6984776" cy="923330"/>
          </a:xfrm>
          <a:prstGeom prst="rect">
            <a:avLst/>
          </a:prstGeom>
          <a:noFill/>
        </p:spPr>
        <p:txBody>
          <a:bodyPr wrap="square" rtlCol="0">
            <a:spAutoFit/>
          </a:bodyPr>
          <a:lstStyle/>
          <a:p>
            <a:pPr algn="ctr"/>
            <a:r>
              <a:rPr lang="ru-RU" sz="5400" b="1" dirty="0" smtClean="0">
                <a:solidFill>
                  <a:srgbClr val="FF0000"/>
                </a:solidFill>
                <a:latin typeface="Times New Roman" pitchFamily="18" charset="0"/>
                <a:cs typeface="Times New Roman" pitchFamily="18" charset="0"/>
              </a:rPr>
              <a:t>Коврик мира</a:t>
            </a:r>
            <a:endParaRPr lang="ru-RU"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5911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8" name="Picture 2" descr="H:\На край\Правила\20171016_0831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9992"/>
            <a:ext cx="8784976" cy="64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206841"/>
            <a:ext cx="5832648" cy="830997"/>
          </a:xfrm>
          <a:prstGeom prst="rect">
            <a:avLst/>
          </a:prstGeom>
          <a:noFill/>
        </p:spPr>
        <p:txBody>
          <a:bodyPr wrap="square" rtlCol="0">
            <a:spAutoFit/>
          </a:bodyPr>
          <a:lstStyle/>
          <a:p>
            <a:pPr algn="ctr"/>
            <a:r>
              <a:rPr lang="ru-RU" sz="4800" b="1" dirty="0" smtClean="0">
                <a:solidFill>
                  <a:srgbClr val="FF0000"/>
                </a:solidFill>
                <a:latin typeface="Times New Roman" pitchFamily="18" charset="0"/>
                <a:cs typeface="Times New Roman" pitchFamily="18" charset="0"/>
              </a:rPr>
              <a:t>Коробка </a:t>
            </a:r>
            <a:r>
              <a:rPr lang="ru-RU" sz="4800" b="1" dirty="0" err="1" smtClean="0">
                <a:solidFill>
                  <a:srgbClr val="FF0000"/>
                </a:solidFill>
                <a:latin typeface="Times New Roman" pitchFamily="18" charset="0"/>
                <a:cs typeface="Times New Roman" pitchFamily="18" charset="0"/>
              </a:rPr>
              <a:t>мирилка</a:t>
            </a:r>
            <a:endParaRPr lang="ru-RU"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5458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2" descr="H:\На край\Правила\20171016_0827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404008" y="1052376"/>
            <a:ext cx="648000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16632"/>
            <a:ext cx="5544616" cy="1015663"/>
          </a:xfrm>
          <a:prstGeom prst="rect">
            <a:avLst/>
          </a:prstGeom>
          <a:noFill/>
        </p:spPr>
        <p:txBody>
          <a:bodyPr wrap="square" rtlCol="0">
            <a:spAutoFit/>
          </a:bodyPr>
          <a:lstStyle/>
          <a:p>
            <a:pPr algn="ctr"/>
            <a:r>
              <a:rPr lang="ru-RU" sz="6000" b="1" dirty="0" smtClean="0">
                <a:solidFill>
                  <a:srgbClr val="FF0000"/>
                </a:solidFill>
                <a:latin typeface="Times New Roman" pitchFamily="18" charset="0"/>
                <a:cs typeface="Times New Roman" pitchFamily="18" charset="0"/>
              </a:rPr>
              <a:t>Стакан гнева</a:t>
            </a:r>
            <a:endParaRPr lang="ru-RU"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4597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H:\На край\Правила\20171016_0829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399862" y="1072746"/>
            <a:ext cx="6480000" cy="45677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На край\Правила\20171015_1956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008260" y="1232396"/>
            <a:ext cx="6480000"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116632"/>
            <a:ext cx="6912768" cy="830997"/>
          </a:xfrm>
          <a:prstGeom prst="rect">
            <a:avLst/>
          </a:prstGeom>
          <a:noFill/>
        </p:spPr>
        <p:txBody>
          <a:bodyPr wrap="square" rtlCol="0">
            <a:spAutoFit/>
          </a:bodyPr>
          <a:lstStyle/>
          <a:p>
            <a:pPr algn="ctr"/>
            <a:r>
              <a:rPr lang="ru-RU" sz="4800" b="1" dirty="0" smtClean="0">
                <a:solidFill>
                  <a:srgbClr val="FF0000"/>
                </a:solidFill>
                <a:latin typeface="Times New Roman" pitchFamily="18" charset="0"/>
                <a:cs typeface="Times New Roman" pitchFamily="18" charset="0"/>
              </a:rPr>
              <a:t>Подушка </a:t>
            </a:r>
            <a:r>
              <a:rPr lang="ru-RU" sz="4800" b="1" dirty="0" err="1" smtClean="0">
                <a:solidFill>
                  <a:srgbClr val="FF0000"/>
                </a:solidFill>
                <a:latin typeface="Times New Roman" pitchFamily="18" charset="0"/>
                <a:cs typeface="Times New Roman" pitchFamily="18" charset="0"/>
              </a:rPr>
              <a:t>плакушка</a:t>
            </a:r>
            <a:endParaRPr lang="ru-RU"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3248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descr="H:\На край\Правила\20171016_0830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900248" y="1268400"/>
            <a:ext cx="648000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На край\Правила\20171016_0741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514540" y="1270238"/>
            <a:ext cx="6480000" cy="42210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140770"/>
            <a:ext cx="7344816" cy="707886"/>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Коврик гнева</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5984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1484784"/>
            <a:ext cx="6336704" cy="4401205"/>
          </a:xfrm>
          <a:prstGeom prst="rect">
            <a:avLst/>
          </a:prstGeom>
          <a:noFill/>
        </p:spPr>
        <p:txBody>
          <a:bodyPr wrap="square" rtlCol="0">
            <a:spAutoFit/>
          </a:bodyPr>
          <a:lstStyle/>
          <a:p>
            <a:pPr algn="ctr"/>
            <a:r>
              <a:rPr lang="ru-RU" sz="2800" b="1" dirty="0">
                <a:solidFill>
                  <a:srgbClr val="FF0000"/>
                </a:solidFill>
                <a:latin typeface="Times New Roman" pitchFamily="18" charset="0"/>
                <a:cs typeface="Times New Roman" pitchFamily="18" charset="0"/>
              </a:rPr>
              <a:t>Безусловно, то, что описано выше, не эталон и не образец, а лишь первый опыт </a:t>
            </a:r>
            <a:r>
              <a:rPr lang="ru-RU" sz="2800" b="1" dirty="0" smtClean="0">
                <a:solidFill>
                  <a:srgbClr val="FF0000"/>
                </a:solidFill>
                <a:latin typeface="Times New Roman" pitchFamily="18" charset="0"/>
                <a:cs typeface="Times New Roman" pitchFamily="18" charset="0"/>
              </a:rPr>
              <a:t>по внедрению «Технологий эффективной социализации ребёнка в дошкольной образовательной организации ». </a:t>
            </a:r>
            <a:r>
              <a:rPr lang="ru-RU" sz="2800" b="1" dirty="0">
                <a:solidFill>
                  <a:srgbClr val="FF0000"/>
                </a:solidFill>
                <a:latin typeface="Times New Roman" pitchFamily="18" charset="0"/>
                <a:cs typeface="Times New Roman" pitchFamily="18" charset="0"/>
              </a:rPr>
              <a:t>Вероятно, дальнейшая работа по технологии и опыт других регионов позволит существенно расширить круг таких мероприятий. </a:t>
            </a:r>
            <a:r>
              <a:rPr lang="ru-RU" sz="2800" b="1" dirty="0" smtClean="0">
                <a:solidFill>
                  <a:srgbClr val="FF0000"/>
                </a:solidFill>
                <a:latin typeface="Times New Roman" pitchFamily="18" charset="0"/>
                <a:cs typeface="Times New Roman" pitchFamily="18" charset="0"/>
              </a:rPr>
              <a:t> </a:t>
            </a: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507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myshared.ru/5/330885/slide_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00" y="0"/>
            <a:ext cx="9167800" cy="687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94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7624" y="2492896"/>
            <a:ext cx="6984776" cy="923330"/>
          </a:xfrm>
          <a:prstGeom prst="rect">
            <a:avLst/>
          </a:prstGeom>
          <a:noFill/>
        </p:spPr>
        <p:txBody>
          <a:bodyPr wrap="square" rtlCol="0">
            <a:spAutoFit/>
          </a:bodyPr>
          <a:lstStyle/>
          <a:p>
            <a:pPr algn="ctr"/>
            <a:r>
              <a:rPr lang="ru-RU" sz="5400" b="1" dirty="0" smtClean="0">
                <a:solidFill>
                  <a:srgbClr val="FF0000"/>
                </a:solidFill>
                <a:latin typeface="Times New Roman" pitchFamily="18" charset="0"/>
                <a:cs typeface="Times New Roman" pitchFamily="18" charset="0"/>
              </a:rPr>
              <a:t>Спасибо за внимание</a:t>
            </a:r>
            <a:endParaRPr lang="ru-RU"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852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открытое мероприятие\акция\IMG_20161130_1053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0" y="0"/>
            <a:ext cx="9120000" cy="687792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7032" y="47447"/>
            <a:ext cx="5796136" cy="1315616"/>
          </a:xfrm>
          <a:prstGeom prst="rect">
            <a:avLst/>
          </a:prstGeom>
        </p:spPr>
        <p:txBody>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ru-RU" b="1" dirty="0" smtClean="0">
                <a:solidFill>
                  <a:srgbClr val="C00000"/>
                </a:solidFill>
              </a:rPr>
              <a:t>Социальная акция</a:t>
            </a:r>
            <a:br>
              <a:rPr lang="ru-RU" b="1" dirty="0" smtClean="0">
                <a:solidFill>
                  <a:srgbClr val="C00000"/>
                </a:solidFill>
              </a:rPr>
            </a:br>
            <a:r>
              <a:rPr lang="ru-RU" b="1" dirty="0" smtClean="0">
                <a:solidFill>
                  <a:srgbClr val="C00000"/>
                </a:solidFill>
              </a:rPr>
              <a:t>«Письмо водителю»</a:t>
            </a:r>
            <a:endParaRPr lang="ru-RU" b="1" dirty="0">
              <a:solidFill>
                <a:srgbClr val="C00000"/>
              </a:solidFill>
            </a:endParaRPr>
          </a:p>
        </p:txBody>
      </p:sp>
    </p:spTree>
    <p:extLst>
      <p:ext uri="{BB962C8B-B14F-4D97-AF65-F5344CB8AC3E}">
        <p14:creationId xmlns:p14="http://schemas.microsoft.com/office/powerpoint/2010/main" val="201840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открытое мероприятие\акция\IMG_20161130_1107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000"/>
            <a:ext cx="9120000"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08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открытое мероприятие\акция\IMG_20161130_1102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0" y="18000"/>
            <a:ext cx="513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5"/>
          <p:cNvSpPr>
            <a:spLocks noChangeArrowheads="1"/>
          </p:cNvSpPr>
          <p:nvPr/>
        </p:nvSpPr>
        <p:spPr bwMode="auto">
          <a:xfrm>
            <a:off x="5292079" y="-55264"/>
            <a:ext cx="3873089"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 </a:t>
            </a:r>
            <a:r>
              <a:rPr kumimoji="0" lang="ru-RU" altLang="ru-RU" sz="2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altLang="ru-RU" sz="2800" b="0"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 </a:t>
            </a:r>
            <a:r>
              <a:rPr kumimoji="0" lang="ru-RU" altLang="ru-RU" sz="2800" b="1"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Уважаемый водитель! </a:t>
            </a:r>
            <a:endParaRPr kumimoji="0" lang="ru-RU" altLang="ru-RU" sz="28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smtClean="0">
                <a:ln>
                  <a:noFill/>
                </a:ln>
                <a:solidFill>
                  <a:schemeClr val="tx1">
                    <a:lumMod val="20000"/>
                    <a:lumOff val="80000"/>
                  </a:schemeClr>
                </a:solidFill>
                <a:effectLst/>
                <a:latin typeface="Calibri"/>
                <a:ea typeface="Calibri" pitchFamily="34" charset="0"/>
                <a:cs typeface="Times New Roman" pitchFamily="18" charset="0"/>
              </a:rPr>
              <a:t> </a:t>
            </a:r>
            <a:r>
              <a:rPr kumimoji="0" lang="ru-RU" altLang="ru-RU" sz="2800" b="0"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 Я вас прошу, пожалуйста, соблюдайте правила дорожного движения. Уступайте дорогу пешеходам, переходящим пешеходный переход. Не садитесь за руль, если сильно устали. Всегда будьте осторожны! Давайте все мы будем соблюдать правила поведения на дороге, тогда на улицах станет спокойно. </a:t>
            </a:r>
            <a:endParaRPr kumimoji="0" lang="ru-RU" altLang="ru-RU" sz="2800" b="0"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Иванова Ульяна 5 лет</a:t>
            </a:r>
            <a:r>
              <a:rPr kumimoji="0" lang="ru-RU" altLang="ru-RU" sz="2800" b="1" i="0" u="none" strike="noStrike" cap="none" normalizeH="0" baseline="0" dirty="0" smtClean="0">
                <a:ln>
                  <a:noFill/>
                </a:ln>
                <a:solidFill>
                  <a:schemeClr val="tx1">
                    <a:lumMod val="20000"/>
                    <a:lumOff val="80000"/>
                  </a:schemeClr>
                </a:solidFill>
                <a:effectLst/>
                <a:latin typeface="Arial" pitchFamily="34" charset="0"/>
                <a:cs typeface="Arial" pitchFamily="34" charset="0"/>
              </a:rPr>
              <a:t> </a:t>
            </a:r>
          </a:p>
        </p:txBody>
      </p:sp>
    </p:spTree>
    <p:extLst>
      <p:ext uri="{BB962C8B-B14F-4D97-AF65-F5344CB8AC3E}">
        <p14:creationId xmlns:p14="http://schemas.microsoft.com/office/powerpoint/2010/main" val="2061809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Домашний\Desktop\детский сад работа\акция покормите птиц зимой\IMG_20170126_1115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2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999" y="-15947"/>
            <a:ext cx="9095823"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smtClean="0">
                <a:ln/>
                <a:solidFill>
                  <a:schemeClr val="accent6">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rPr>
              <a:t>Социальная акция </a:t>
            </a:r>
          </a:p>
          <a:p>
            <a:pPr algn="ctr"/>
            <a:r>
              <a:rPr lang="ru-RU" sz="5400" b="1" cap="all" dirty="0" smtClean="0">
                <a:ln/>
                <a:solidFill>
                  <a:schemeClr val="accent6">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rPr>
              <a:t>«Покормите птиц зимой»</a:t>
            </a:r>
            <a:endParaRPr lang="ru-RU" sz="5400" b="1" cap="all" dirty="0">
              <a:ln/>
              <a:solidFill>
                <a:schemeClr val="accent6">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77719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Домашний\Desktop\детский сад работа\акция покормите птиц зимой\IMG_20170126_1101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2455"/>
            <a:ext cx="513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30000" y="2470627"/>
            <a:ext cx="3834488" cy="4111382"/>
          </a:xfrm>
          <a:prstGeom prst="rect">
            <a:avLst/>
          </a:prstGeom>
        </p:spPr>
        <p:txBody>
          <a:bodyPr wrap="square">
            <a:spAutoFit/>
          </a:bodyPr>
          <a:lstStyle/>
          <a:p>
            <a:pPr algn="just">
              <a:spcBef>
                <a:spcPts val="1125"/>
              </a:spcBef>
            </a:pPr>
            <a:r>
              <a:rPr lang="ru-RU" sz="2800" b="1" dirty="0">
                <a:solidFill>
                  <a:srgbClr val="4F81BD">
                    <a:lumMod val="50000"/>
                  </a:srgbClr>
                </a:solidFill>
                <a:latin typeface="Monotype Corsiva" panose="03010101010201010101" pitchFamily="66" charset="0"/>
                <a:ea typeface="Times New Roman"/>
              </a:rPr>
              <a:t>• Одна кормушка может спасти от смерти до 50 синиц за зиму. </a:t>
            </a:r>
          </a:p>
          <a:p>
            <a:pPr algn="just">
              <a:spcBef>
                <a:spcPts val="1125"/>
              </a:spcBef>
            </a:pPr>
            <a:r>
              <a:rPr lang="ru-RU" sz="2800" b="1" dirty="0">
                <a:solidFill>
                  <a:srgbClr val="4F81BD">
                    <a:lumMod val="50000"/>
                  </a:srgbClr>
                </a:solidFill>
                <a:latin typeface="Monotype Corsiva" panose="03010101010201010101" pitchFamily="66" charset="0"/>
                <a:ea typeface="Times New Roman"/>
              </a:rPr>
              <a:t>• Одна синица спасает от вредителей до 10 деревьев за сезон. </a:t>
            </a:r>
          </a:p>
          <a:p>
            <a:r>
              <a:rPr lang="ru-RU" sz="2800" b="1" dirty="0">
                <a:solidFill>
                  <a:srgbClr val="4F81BD">
                    <a:lumMod val="50000"/>
                  </a:srgbClr>
                </a:solidFill>
                <a:latin typeface="Monotype Corsiva" panose="03010101010201010101" pitchFamily="66" charset="0"/>
                <a:ea typeface="Calibri"/>
                <a:cs typeface="Times New Roman"/>
              </a:rPr>
              <a:t>• Одно небольшое дерево обеспечивает кислородом трёх человек</a:t>
            </a:r>
            <a:endParaRPr lang="ru-RU" sz="2800" b="1" dirty="0">
              <a:solidFill>
                <a:srgbClr val="4F81BD">
                  <a:lumMod val="50000"/>
                </a:srgbClr>
              </a:solidFill>
              <a:latin typeface="Monotype Corsiva" panose="03010101010201010101" pitchFamily="66" charset="0"/>
            </a:endParaRPr>
          </a:p>
        </p:txBody>
      </p:sp>
    </p:spTree>
    <p:extLst>
      <p:ext uri="{BB962C8B-B14F-4D97-AF65-F5344CB8AC3E}">
        <p14:creationId xmlns:p14="http://schemas.microsoft.com/office/powerpoint/2010/main" val="3922149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Другая 6">
      <a:dk1>
        <a:srgbClr val="236B58"/>
      </a:dk1>
      <a:lt1>
        <a:srgbClr val="99DDCC"/>
      </a:lt1>
      <a:dk2>
        <a:srgbClr val="35A085"/>
      </a:dk2>
      <a:lt2>
        <a:srgbClr val="DBF6B9"/>
      </a:lt2>
      <a:accent1>
        <a:srgbClr val="CAF297"/>
      </a:accent1>
      <a:accent2>
        <a:srgbClr val="81D319"/>
      </a:accent2>
      <a:accent3>
        <a:srgbClr val="DEF5EF"/>
      </a:accent3>
      <a:accent4>
        <a:srgbClr val="BEEBDF"/>
      </a:accent4>
      <a:accent5>
        <a:srgbClr val="BEEBDF"/>
      </a:accent5>
      <a:accent6>
        <a:srgbClr val="00B050"/>
      </a:accent6>
      <a:hlink>
        <a:srgbClr val="34AC8B"/>
      </a:hlink>
      <a:folHlink>
        <a:srgbClr val="22725C"/>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253</TotalTime>
  <Words>310</Words>
  <Application>Microsoft Office PowerPoint</Application>
  <PresentationFormat>Экран (4:3)</PresentationFormat>
  <Paragraphs>46</Paragraphs>
  <Slides>40</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40</vt:i4>
      </vt:variant>
    </vt:vector>
  </HeadingPairs>
  <TitlesOfParts>
    <vt:vector size="47" baseType="lpstr">
      <vt:lpstr>Mylar</vt:lpstr>
      <vt:lpstr>2_Тема Office</vt:lpstr>
      <vt:lpstr>3_Тема Office</vt:lpstr>
      <vt:lpstr>5_Тема Office</vt:lpstr>
      <vt:lpstr>6_Тема Office</vt:lpstr>
      <vt:lpstr>1_Тема Office</vt:lpstr>
      <vt:lpstr>7_Тема Office</vt:lpstr>
      <vt:lpstr>Тема: Организация социально-ориентированной деятельности дошкольников в условиях реализации ФГОС ДО</vt:lpstr>
      <vt:lpstr>ФГОС ДО (Приказ Министерства образования и науки Российской Федерации (Минобрнауки России) от 17.10.2013 г. N 1155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Социальная акция «Письмо водителю»</dc:title>
  <dc:creator>Красота !!!</dc:creator>
  <cp:lastModifiedBy>Домашний</cp:lastModifiedBy>
  <cp:revision>37</cp:revision>
  <dcterms:created xsi:type="dcterms:W3CDTF">2017-01-27T12:24:25Z</dcterms:created>
  <dcterms:modified xsi:type="dcterms:W3CDTF">2018-01-10T12:22:20Z</dcterms:modified>
</cp:coreProperties>
</file>