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56" r:id="rId3"/>
    <p:sldMasterId id="2147483768" r:id="rId4"/>
  </p:sldMasterIdLst>
  <p:notesMasterIdLst>
    <p:notesMasterId r:id="rId38"/>
  </p:notesMasterIdLst>
  <p:sldIdLst>
    <p:sldId id="267" r:id="rId5"/>
    <p:sldId id="256" r:id="rId6"/>
    <p:sldId id="300" r:id="rId7"/>
    <p:sldId id="299" r:id="rId8"/>
    <p:sldId id="258" r:id="rId9"/>
    <p:sldId id="314" r:id="rId10"/>
    <p:sldId id="315" r:id="rId11"/>
    <p:sldId id="316" r:id="rId12"/>
    <p:sldId id="317" r:id="rId13"/>
    <p:sldId id="318" r:id="rId14"/>
    <p:sldId id="260" r:id="rId15"/>
    <p:sldId id="319" r:id="rId16"/>
    <p:sldId id="320" r:id="rId17"/>
    <p:sldId id="321" r:id="rId18"/>
    <p:sldId id="273" r:id="rId19"/>
    <p:sldId id="323" r:id="rId20"/>
    <p:sldId id="322" r:id="rId21"/>
    <p:sldId id="303" r:id="rId22"/>
    <p:sldId id="276" r:id="rId23"/>
    <p:sldId id="278" r:id="rId24"/>
    <p:sldId id="277" r:id="rId25"/>
    <p:sldId id="301" r:id="rId26"/>
    <p:sldId id="327" r:id="rId27"/>
    <p:sldId id="328" r:id="rId28"/>
    <p:sldId id="284" r:id="rId29"/>
    <p:sldId id="329" r:id="rId30"/>
    <p:sldId id="324" r:id="rId31"/>
    <p:sldId id="325" r:id="rId32"/>
    <p:sldId id="283" r:id="rId33"/>
    <p:sldId id="295" r:id="rId34"/>
    <p:sldId id="296" r:id="rId35"/>
    <p:sldId id="298" r:id="rId36"/>
    <p:sldId id="326"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A9C53C-B76A-434A-8F3E-E0A16570B763}" type="datetimeFigureOut">
              <a:rPr lang="ru-RU" smtClean="0"/>
              <a:t>07.02.2018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65C11-4F70-4449-A537-8656947CB0B1}" type="slidenum">
              <a:rPr lang="ru-RU" smtClean="0"/>
              <a:t>‹#›</a:t>
            </a:fld>
            <a:endParaRPr lang="ru-RU"/>
          </a:p>
        </p:txBody>
      </p:sp>
    </p:spTree>
    <p:extLst>
      <p:ext uri="{BB962C8B-B14F-4D97-AF65-F5344CB8AC3E}">
        <p14:creationId xmlns:p14="http://schemas.microsoft.com/office/powerpoint/2010/main" val="2055333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07.02.2018</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9052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4149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190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983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74458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55331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75841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53032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07.02.2018</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1035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62636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7402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9B3EDA4-2B2F-4ABB-AC46-A1AC1503554D}"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9DBE256-7F5C-4D53-84ED-9C8BB63477A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48805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FE094-BE4C-4FD6-8DCE-2DCD288A0E66}"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5B546E6-94E4-440E-ACB5-EA1E289A7F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73679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1892E24-AF94-4ADC-B1D2-1D6580DD25BA}"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D2FF14B-B2EF-42D7-A515-59842D02CAD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36035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A23158-064C-41BD-85F9-D866B95763AA}"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6A150FD-EE46-4691-BA12-520F4F8619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79816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6D288E7-7FCC-40E3-92F4-7D8C85941448}"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9B669D0-B69A-4A87-A2E9-6A530453A58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18605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EB444A-CFB3-4145-9129-E1492FED98BF}"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55F8A55-018B-400C-8EEE-10992B7C68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7464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8BEAE7-A0FB-477D-9D1F-5765DFF13225}"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F88B993D-A57C-43F9-B643-AB162F87799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75463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07.02.2018</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D0E12-B096-4AF5-A8A6-7B64E596C720}"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EE1AFEF-2ED2-4208-8D2E-F0F3FD97E70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4656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1B6009-8AEB-420D-8109-857B2E482153}"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EAFC56-EB97-4E9B-8BD1-144385FE605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20973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F46F9E-5E83-46F8-BEE8-6A89AE1B83DB}"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8D3D879-C14C-432B-BBAC-E783A80AE34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51789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CEE04A-7042-4F71-931E-9E85323461BC}"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625684-694B-4EBE-B43C-E6D993D01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19761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9B3EDA4-2B2F-4ABB-AC46-A1AC1503554D}"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9DBE256-7F5C-4D53-84ED-9C8BB63477A5}"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0488057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50FE094-BE4C-4FD6-8DCE-2DCD288A0E66}"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5B546E6-94E4-440E-ACB5-EA1E289A7F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73679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1892E24-AF94-4ADC-B1D2-1D6580DD25BA}"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D2FF14B-B2EF-42D7-A515-59842D02CADD}"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636035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EA23158-064C-41BD-85F9-D866B95763AA}"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6A150FD-EE46-4691-BA12-520F4F86199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379816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6D288E7-7FCC-40E3-92F4-7D8C85941448}"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9B669D0-B69A-4A87-A2E9-6A530453A58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1186058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EB444A-CFB3-4145-9129-E1492FED98BF}"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55F8A55-018B-400C-8EEE-10992B7C68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35746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07.02.2018</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48BEAE7-A0FB-477D-9D1F-5765DFF13225}"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F88B993D-A57C-43F9-B643-AB162F87799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875463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D0E12-B096-4AF5-A8A6-7B64E596C720}"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EE1AFEF-2ED2-4208-8D2E-F0F3FD97E701}"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274656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1B6009-8AEB-420D-8109-857B2E482153}"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0EAFC56-EB97-4E9B-8BD1-144385FE6059}"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20973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F46F9E-5E83-46F8-BEE8-6A89AE1B83DB}"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8D3D879-C14C-432B-BBAC-E783A80AE34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15517895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DCEE04A-7042-4F71-931E-9E85323461BC}"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1625684-694B-4EBE-B43C-E6D993D013F3}"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2197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07.02.2018</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07.02.2018</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07.02.2018</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07.02.2018</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07.02.2018</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07.02.2018</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solidFill>
                  <a:prstClr val="black">
                    <a:tint val="75000"/>
                  </a:prstClr>
                </a:solidFill>
              </a:rPr>
              <a:pPr/>
              <a:t>07.02.2018</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94605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469F62-00BE-472E-9814-E5314AAA889E}"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E247F3-7F76-4549-B697-D715E578428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86708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E469F62-00BE-472E-9814-E5314AAA889E}" type="datetimeFigureOut">
              <a:rPr lang="ru-RU">
                <a:solidFill>
                  <a:prstClr val="black">
                    <a:tint val="75000"/>
                  </a:prstClr>
                </a:solidFill>
              </a:rPr>
              <a:pPr>
                <a:defRPr/>
              </a:pPr>
              <a:t>07.02.2018</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E247F3-7F76-4549-B697-D715E5784284}"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408670870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9.jpeg"/><Relationship Id="rId1" Type="http://schemas.openxmlformats.org/officeDocument/2006/relationships/slideLayout" Target="../slideLayouts/slideLayout29.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620688"/>
            <a:ext cx="9144000" cy="2438399"/>
          </a:xfrm>
        </p:spPr>
        <p:txBody>
          <a:bodyPr>
            <a:normAutofit/>
          </a:bodyPr>
          <a:lstStyle/>
          <a:p>
            <a:r>
              <a:rPr lang="ru-RU" sz="3600" dirty="0" smtClean="0">
                <a:solidFill>
                  <a:schemeClr val="tx1">
                    <a:lumMod val="60000"/>
                    <a:lumOff val="40000"/>
                  </a:schemeClr>
                </a:solidFill>
                <a:latin typeface="Times New Roman"/>
                <a:ea typeface="Calibri"/>
              </a:rPr>
              <a:t>Тема: </a:t>
            </a:r>
            <a:r>
              <a:rPr lang="ru-RU" sz="3200" dirty="0" smtClean="0">
                <a:solidFill>
                  <a:schemeClr val="tx1">
                    <a:lumMod val="60000"/>
                    <a:lumOff val="40000"/>
                  </a:schemeClr>
                </a:solidFill>
                <a:latin typeface="Times New Roman"/>
                <a:ea typeface="Calibri"/>
              </a:rPr>
              <a:t>Организация </a:t>
            </a:r>
            <a:r>
              <a:rPr lang="ru-RU" sz="3200" dirty="0">
                <a:solidFill>
                  <a:schemeClr val="tx1">
                    <a:lumMod val="60000"/>
                    <a:lumOff val="40000"/>
                  </a:schemeClr>
                </a:solidFill>
                <a:latin typeface="Times New Roman"/>
                <a:ea typeface="Calibri"/>
              </a:rPr>
              <a:t>социально-ориентированной деятельности дошкольников в условиях </a:t>
            </a:r>
            <a:r>
              <a:rPr lang="ru-RU" sz="3200" dirty="0" smtClean="0">
                <a:solidFill>
                  <a:schemeClr val="tx1">
                    <a:lumMod val="60000"/>
                    <a:lumOff val="40000"/>
                  </a:schemeClr>
                </a:solidFill>
                <a:latin typeface="Times New Roman"/>
                <a:ea typeface="Calibri"/>
              </a:rPr>
              <a:t>реализации </a:t>
            </a:r>
            <a:r>
              <a:rPr lang="ru-RU" sz="3200" dirty="0">
                <a:solidFill>
                  <a:schemeClr val="tx1">
                    <a:lumMod val="60000"/>
                    <a:lumOff val="40000"/>
                  </a:schemeClr>
                </a:solidFill>
                <a:latin typeface="Times New Roman"/>
                <a:ea typeface="Calibri"/>
              </a:rPr>
              <a:t>ФГОС ДО</a:t>
            </a:r>
            <a:endParaRPr lang="ru-RU" sz="3200" dirty="0">
              <a:solidFill>
                <a:schemeClr val="tx1">
                  <a:lumMod val="60000"/>
                  <a:lumOff val="40000"/>
                </a:schemeClr>
              </a:solidFill>
            </a:endParaRPr>
          </a:p>
        </p:txBody>
      </p:sp>
      <p:sp>
        <p:nvSpPr>
          <p:cNvPr id="4" name="TextBox 3"/>
          <p:cNvSpPr txBox="1"/>
          <p:nvPr/>
        </p:nvSpPr>
        <p:spPr>
          <a:xfrm>
            <a:off x="1084346" y="116632"/>
            <a:ext cx="7017755" cy="461665"/>
          </a:xfrm>
          <a:prstGeom prst="rect">
            <a:avLst/>
          </a:prstGeom>
          <a:noFill/>
        </p:spPr>
        <p:txBody>
          <a:bodyPr wrap="none" rtlCol="0">
            <a:spAutoFit/>
          </a:bodyPr>
          <a:lstStyle/>
          <a:p>
            <a:r>
              <a:rPr lang="ru-RU" sz="2400" dirty="0" smtClean="0">
                <a:solidFill>
                  <a:schemeClr val="tx1">
                    <a:lumMod val="60000"/>
                    <a:lumOff val="40000"/>
                  </a:schemeClr>
                </a:solidFill>
                <a:latin typeface="Times New Roman" panose="02020603050405020304" pitchFamily="18" charset="0"/>
                <a:cs typeface="Times New Roman" panose="02020603050405020304" pitchFamily="18" charset="0"/>
              </a:rPr>
              <a:t>МДОБУ Первомайский детский сад №3 «Ладушки»</a:t>
            </a:r>
            <a:endParaRPr lang="ru-RU" sz="24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88" y="4726885"/>
            <a:ext cx="4906921" cy="1015663"/>
          </a:xfrm>
          <a:prstGeom prst="rect">
            <a:avLst/>
          </a:prstGeom>
          <a:noFill/>
        </p:spPr>
        <p:txBody>
          <a:bodyPr wrap="none" rtlCol="0">
            <a:spAutoFit/>
          </a:bodyPr>
          <a:lstStyle/>
          <a:p>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Подготовили: </a:t>
            </a:r>
          </a:p>
          <a:p>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воспитатель 1 категории Червякова Т.А.</a:t>
            </a:r>
          </a:p>
          <a:p>
            <a:r>
              <a:rPr lang="ru-RU" sz="2000" b="1" dirty="0">
                <a:solidFill>
                  <a:schemeClr val="bg1">
                    <a:lumMod val="50000"/>
                  </a:schemeClr>
                </a:solidFill>
                <a:latin typeface="Times New Roman" panose="02020603050405020304" pitchFamily="18" charset="0"/>
                <a:cs typeface="Times New Roman" panose="02020603050405020304" pitchFamily="18" charset="0"/>
              </a:rPr>
              <a:t>в</a:t>
            </a:r>
            <a:r>
              <a:rPr lang="ru-RU" sz="2000" b="1" dirty="0" smtClean="0">
                <a:solidFill>
                  <a:schemeClr val="bg1">
                    <a:lumMod val="50000"/>
                  </a:schemeClr>
                </a:solidFill>
                <a:latin typeface="Times New Roman" panose="02020603050405020304" pitchFamily="18" charset="0"/>
                <a:cs typeface="Times New Roman" panose="02020603050405020304" pitchFamily="18" charset="0"/>
              </a:rPr>
              <a:t>оспитатель Иванова Т.С.</a:t>
            </a:r>
            <a:endParaRPr lang="ru-RU" sz="2000" b="1"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58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59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открытое мероприятие\акция\IMG_20161130_11023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0" y="18000"/>
            <a:ext cx="513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 name="Rectangle 5"/>
          <p:cNvSpPr>
            <a:spLocks noChangeArrowheads="1"/>
          </p:cNvSpPr>
          <p:nvPr/>
        </p:nvSpPr>
        <p:spPr bwMode="auto">
          <a:xfrm>
            <a:off x="5292079" y="-55264"/>
            <a:ext cx="3873089"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Monotype Corsiva" pitchFamily="66" charset="0"/>
                <a:ea typeface="Calibri" pitchFamily="34" charset="0"/>
                <a:cs typeface="Times New Roman" pitchFamily="18" charset="0"/>
              </a:rPr>
              <a:t> </a:t>
            </a:r>
            <a:r>
              <a:rPr kumimoji="0" lang="ru-RU" altLang="ru-RU"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altLang="ru-RU" sz="2800" b="0"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 </a:t>
            </a:r>
            <a:r>
              <a:rPr kumimoji="0" lang="ru-RU" altLang="ru-RU" sz="2800" b="1"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Уважаемый водитель! </a:t>
            </a:r>
            <a:endParaRPr kumimoji="0" lang="ru-RU" altLang="ru-RU" sz="2800" b="1"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800" b="0" i="0" u="none" strike="noStrike" cap="none" normalizeH="0" baseline="0" dirty="0" smtClean="0">
                <a:ln>
                  <a:noFill/>
                </a:ln>
                <a:solidFill>
                  <a:schemeClr val="tx1">
                    <a:lumMod val="20000"/>
                    <a:lumOff val="80000"/>
                  </a:schemeClr>
                </a:solidFill>
                <a:effectLst/>
                <a:latin typeface="Calibri"/>
                <a:ea typeface="Calibri" pitchFamily="34" charset="0"/>
                <a:cs typeface="Times New Roman" pitchFamily="18" charset="0"/>
              </a:rPr>
              <a:t> </a:t>
            </a:r>
            <a:r>
              <a:rPr kumimoji="0" lang="ru-RU" altLang="ru-RU" sz="2800" b="0"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 Я вас прошу, пожалуйста, соблюдайте правила дорожного движения. Уступайте дорогу пешеходам, переходящим пешеходный переход. Не садитесь за руль, если сильно устали. Всегда будьте осторожны! Давайте все мы будем соблюдать правила поведения на дороге, тогда на улицах станет спокойно. </a:t>
            </a:r>
            <a:endParaRPr kumimoji="0" lang="ru-RU" altLang="ru-RU" sz="2800" b="0" i="0" u="none" strike="noStrike" cap="none" normalizeH="0" baseline="0" dirty="0" smtClean="0">
              <a:ln>
                <a:noFill/>
              </a:ln>
              <a:solidFill>
                <a:schemeClr val="tx1">
                  <a:lumMod val="20000"/>
                  <a:lumOff val="8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2800" b="1" i="0" u="none" strike="noStrike" cap="none" normalizeH="0" baseline="0" dirty="0" smtClean="0">
                <a:ln>
                  <a:noFill/>
                </a:ln>
                <a:solidFill>
                  <a:schemeClr val="tx1">
                    <a:lumMod val="20000"/>
                    <a:lumOff val="80000"/>
                  </a:schemeClr>
                </a:solidFill>
                <a:effectLst/>
                <a:latin typeface="Monotype Corsiva" pitchFamily="66" charset="0"/>
                <a:ea typeface="Calibri" pitchFamily="34" charset="0"/>
                <a:cs typeface="Times New Roman" pitchFamily="18" charset="0"/>
              </a:rPr>
              <a:t>Иванова Ульяна 5 лет</a:t>
            </a:r>
            <a:r>
              <a:rPr kumimoji="0" lang="ru-RU" altLang="ru-RU" sz="2800" b="1" i="0" u="none" strike="noStrike" cap="none" normalizeH="0" baseline="0" dirty="0" smtClean="0">
                <a:ln>
                  <a:noFill/>
                </a:ln>
                <a:solidFill>
                  <a:schemeClr val="tx1">
                    <a:lumMod val="20000"/>
                    <a:lumOff val="80000"/>
                  </a:schemeClr>
                </a:solidFill>
                <a:effectLst/>
                <a:latin typeface="Arial" pitchFamily="34" charset="0"/>
                <a:cs typeface="Arial" pitchFamily="34" charset="0"/>
              </a:rPr>
              <a:t> </a:t>
            </a:r>
          </a:p>
        </p:txBody>
      </p:sp>
    </p:spTree>
    <p:extLst>
      <p:ext uri="{BB962C8B-B14F-4D97-AF65-F5344CB8AC3E}">
        <p14:creationId xmlns:p14="http://schemas.microsoft.com/office/powerpoint/2010/main" val="2061809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101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80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553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descr="F:\про елочки\IMG_20161221_11215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000"/>
            <a:ext cx="5130000" cy="6840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5130000" y="1772816"/>
            <a:ext cx="4014000" cy="1143008"/>
          </a:xfrm>
          <a:prstGeom prst="rect">
            <a:avLst/>
          </a:prstGeom>
        </p:spPr>
        <p:txBody>
          <a:bodyPr/>
          <a:lstStyle/>
          <a:p>
            <a:pPr algn="ctr">
              <a:defRPr/>
            </a:pPr>
            <a:r>
              <a:rPr lang="ru-RU" sz="4800" b="1" dirty="0" smtClean="0">
                <a:ln w="10541" cmpd="sng">
                  <a:solidFill>
                    <a:srgbClr val="7D7D7D">
                      <a:tint val="100000"/>
                      <a:shade val="100000"/>
                      <a:satMod val="110000"/>
                    </a:srgbClr>
                  </a:solidFill>
                  <a:prstDash val="solid"/>
                </a:ln>
                <a:solidFill>
                  <a:srgbClr val="0033CC"/>
                </a:solidFill>
                <a:latin typeface="Gabriola" pitchFamily="82" charset="0"/>
              </a:rPr>
              <a:t>Социальная акция «Осторожно! Гололед!»</a:t>
            </a:r>
          </a:p>
        </p:txBody>
      </p:sp>
    </p:spTree>
    <p:extLst>
      <p:ext uri="{BB962C8B-B14F-4D97-AF65-F5344CB8AC3E}">
        <p14:creationId xmlns:p14="http://schemas.microsoft.com/office/powerpoint/2010/main" val="2714041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9206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522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библиотека\DSC0019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29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71600" y="1484784"/>
            <a:ext cx="7992888" cy="1446550"/>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Педагогическая технология «Дети-волонтеры»</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564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352928" cy="523527"/>
          </a:xfrm>
        </p:spPr>
        <p:txBody>
          <a:bodyPr>
            <a:normAutofit fontScale="90000"/>
          </a:bodyPr>
          <a:lstStyle/>
          <a:p>
            <a:pPr algn="ctr"/>
            <a:r>
              <a:rPr lang="ru-RU" sz="1800" dirty="0">
                <a:solidFill>
                  <a:schemeClr val="tx1">
                    <a:lumMod val="20000"/>
                    <a:lumOff val="80000"/>
                  </a:schemeClr>
                </a:solidFill>
                <a:latin typeface="Arial Black" panose="020B0A04020102020204" pitchFamily="34" charset="0"/>
                <a:ea typeface="Calibri"/>
                <a:cs typeface="Times New Roman"/>
              </a:rPr>
              <a:t>ФГОС ДО (Приказ Министерства образования и науки Российской Федерации (</a:t>
            </a:r>
            <a:r>
              <a:rPr lang="ru-RU" sz="1800" dirty="0" err="1">
                <a:solidFill>
                  <a:schemeClr val="tx1">
                    <a:lumMod val="20000"/>
                    <a:lumOff val="80000"/>
                  </a:schemeClr>
                </a:solidFill>
                <a:latin typeface="Arial Black" panose="020B0A04020102020204" pitchFamily="34" charset="0"/>
                <a:ea typeface="Calibri"/>
                <a:cs typeface="Times New Roman"/>
              </a:rPr>
              <a:t>Минобрнауки</a:t>
            </a:r>
            <a:r>
              <a:rPr lang="ru-RU" sz="1800" dirty="0">
                <a:solidFill>
                  <a:schemeClr val="tx1">
                    <a:lumMod val="20000"/>
                    <a:lumOff val="80000"/>
                  </a:schemeClr>
                </a:solidFill>
                <a:latin typeface="Arial Black" panose="020B0A04020102020204" pitchFamily="34" charset="0"/>
                <a:ea typeface="Calibri"/>
                <a:cs typeface="Times New Roman"/>
              </a:rPr>
              <a:t> России) от 17.10.2013 г. N 1155 г.) </a:t>
            </a:r>
            <a:endParaRPr lang="ru-RU" sz="1800" dirty="0">
              <a:solidFill>
                <a:schemeClr val="tx1">
                  <a:lumMod val="20000"/>
                  <a:lumOff val="80000"/>
                </a:schemeClr>
              </a:solidFill>
              <a:latin typeface="Arial Black" panose="020B0A04020102020204" pitchFamily="34" charset="0"/>
            </a:endParaRPr>
          </a:p>
        </p:txBody>
      </p:sp>
      <p:sp>
        <p:nvSpPr>
          <p:cNvPr id="3" name="Прямоугольник 2"/>
          <p:cNvSpPr/>
          <p:nvPr/>
        </p:nvSpPr>
        <p:spPr>
          <a:xfrm>
            <a:off x="0" y="692696"/>
            <a:ext cx="9144000" cy="3970318"/>
          </a:xfrm>
          <a:prstGeom prst="rect">
            <a:avLst/>
          </a:prstGeom>
        </p:spPr>
        <p:txBody>
          <a:bodyPr wrap="square">
            <a:spAutoFit/>
          </a:bodyPr>
          <a:lstStyle/>
          <a:p>
            <a:pPr algn="just"/>
            <a:r>
              <a:rPr lang="ru-RU" dirty="0">
                <a:solidFill>
                  <a:schemeClr val="tx1">
                    <a:lumMod val="20000"/>
                    <a:lumOff val="80000"/>
                  </a:schemeClr>
                </a:solidFill>
                <a:latin typeface="Arial Black" panose="020B0A04020102020204" pitchFamily="34" charset="0"/>
                <a:ea typeface="Calibri"/>
                <a:cs typeface="Times New Roman"/>
              </a:rPr>
              <a:t>п. </a:t>
            </a:r>
            <a:r>
              <a:rPr lang="ru-RU" dirty="0" smtClean="0">
                <a:solidFill>
                  <a:schemeClr val="tx1">
                    <a:lumMod val="20000"/>
                    <a:lumOff val="80000"/>
                  </a:schemeClr>
                </a:solidFill>
                <a:latin typeface="Arial Black" panose="020B0A04020102020204" pitchFamily="34" charset="0"/>
                <a:ea typeface="Calibri"/>
                <a:cs typeface="Times New Roman"/>
              </a:rPr>
              <a:t>2.3 в требованиях </a:t>
            </a:r>
            <a:r>
              <a:rPr lang="ru-RU" dirty="0">
                <a:solidFill>
                  <a:schemeClr val="tx1">
                    <a:lumMod val="20000"/>
                    <a:lumOff val="80000"/>
                  </a:schemeClr>
                </a:solidFill>
                <a:latin typeface="Arial Black" panose="020B0A04020102020204" pitchFamily="34" charset="0"/>
                <a:ea typeface="Calibri"/>
                <a:cs typeface="Times New Roman"/>
              </a:rPr>
              <a:t>к образовательной программе дошкольного образования  определяет её, как программу психолого-педагогической поддержки,  позитивной социализации и индивидуализации, развития личности детей дошкольного возраста </a:t>
            </a:r>
            <a:r>
              <a:rPr lang="ru-RU" dirty="0" smtClean="0">
                <a:solidFill>
                  <a:schemeClr val="tx1">
                    <a:lumMod val="20000"/>
                    <a:lumOff val="80000"/>
                  </a:schemeClr>
                </a:solidFill>
                <a:latin typeface="Arial Black" panose="020B0A04020102020204" pitchFamily="34" charset="0"/>
                <a:ea typeface="Calibri"/>
                <a:cs typeface="Times New Roman"/>
              </a:rPr>
              <a:t>.</a:t>
            </a:r>
          </a:p>
          <a:p>
            <a:pPr algn="just"/>
            <a:endParaRPr lang="ru-RU" dirty="0">
              <a:solidFill>
                <a:schemeClr val="tx1">
                  <a:lumMod val="20000"/>
                  <a:lumOff val="80000"/>
                </a:schemeClr>
              </a:solidFill>
              <a:latin typeface="Arial Black" panose="020B0A04020102020204" pitchFamily="34" charset="0"/>
              <a:cs typeface="Times New Roman"/>
            </a:endParaRPr>
          </a:p>
          <a:p>
            <a:pPr algn="just"/>
            <a:r>
              <a:rPr lang="ru-RU" dirty="0">
                <a:solidFill>
                  <a:schemeClr val="tx1">
                    <a:lumMod val="20000"/>
                    <a:lumOff val="80000"/>
                  </a:schemeClr>
                </a:solidFill>
                <a:latin typeface="Arial Black" panose="020B0A04020102020204" pitchFamily="34" charset="0"/>
                <a:cs typeface="Times New Roman"/>
              </a:rPr>
              <a:t>п</a:t>
            </a:r>
            <a:r>
              <a:rPr lang="ru-RU" dirty="0" smtClean="0">
                <a:solidFill>
                  <a:schemeClr val="tx1">
                    <a:lumMod val="20000"/>
                    <a:lumOff val="80000"/>
                  </a:schemeClr>
                </a:solidFill>
                <a:latin typeface="Arial Black" panose="020B0A04020102020204" pitchFamily="34" charset="0"/>
                <a:cs typeface="Times New Roman"/>
              </a:rPr>
              <a:t>. </a:t>
            </a:r>
            <a:r>
              <a:rPr lang="ru-RU" dirty="0">
                <a:solidFill>
                  <a:schemeClr val="tx1">
                    <a:lumMod val="20000"/>
                    <a:lumOff val="80000"/>
                  </a:schemeClr>
                </a:solidFill>
                <a:latin typeface="Arial Black" panose="020B0A04020102020204" pitchFamily="34" charset="0"/>
                <a:cs typeface="Times New Roman"/>
              </a:rPr>
              <a:t>2.4 направлена на создание условий развития ребенка, открывающих возможности для его позитивной социализации, его личностного развития, развития инициативы и творческих способностей на основе сотрудничества со взрослыми и сверстниками и соответствующим возрасту видам деятельности; на создание развивающей образовательной среды, которая представляет собой систему условий социализации и индивидуализации детей.( </a:t>
            </a:r>
            <a:endParaRPr lang="ru-RU" dirty="0">
              <a:solidFill>
                <a:schemeClr val="tx1">
                  <a:lumMod val="20000"/>
                  <a:lumOff val="80000"/>
                </a:schemeClr>
              </a:solidFill>
              <a:latin typeface="Arial Black" panose="020B0A04020102020204" pitchFamily="34" charset="0"/>
            </a:endParaRPr>
          </a:p>
        </p:txBody>
      </p:sp>
    </p:spTree>
    <p:extLst>
      <p:ext uri="{BB962C8B-B14F-4D97-AF65-F5344CB8AC3E}">
        <p14:creationId xmlns:p14="http://schemas.microsoft.com/office/powerpoint/2010/main" val="2741357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2" descr="C:\Users\Татьяна\Desktop\На край\20171011_10314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419614" y="1052995"/>
            <a:ext cx="6408710" cy="468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2420888"/>
            <a:ext cx="3240360" cy="2123658"/>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Волонтёры спешат на помощь</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8024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0" name="Picture 2" descr="C:\Users\Татьяна\Desktop\На край\IMG_61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76213"/>
            <a:ext cx="8712968"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42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C:\Users\Татьяна\Desktop\На край\20171011_10130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28600" y="1340768"/>
            <a:ext cx="6336704" cy="4176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27984" y="1484784"/>
            <a:ext cx="4536504" cy="1446550"/>
          </a:xfrm>
          <a:prstGeom prst="rect">
            <a:avLst/>
          </a:prstGeom>
          <a:noFill/>
        </p:spPr>
        <p:txBody>
          <a:bodyPr wrap="square" rtlCol="0">
            <a:spAutoFit/>
          </a:bodyPr>
          <a:lstStyle/>
          <a:p>
            <a:pPr algn="ctr"/>
            <a:r>
              <a:rPr lang="ru-RU" sz="4400" b="1" dirty="0" smtClean="0">
                <a:solidFill>
                  <a:srgbClr val="FF0000"/>
                </a:solidFill>
                <a:latin typeface="Times New Roman" pitchFamily="18" charset="0"/>
                <a:cs typeface="Times New Roman" pitchFamily="18" charset="0"/>
              </a:rPr>
              <a:t>Ящик </a:t>
            </a:r>
          </a:p>
          <a:p>
            <a:pPr algn="ctr"/>
            <a:r>
              <a:rPr lang="ru-RU" sz="4400" b="1" dirty="0" smtClean="0">
                <a:solidFill>
                  <a:srgbClr val="FF0000"/>
                </a:solidFill>
                <a:latin typeface="Times New Roman" pitchFamily="18" charset="0"/>
                <a:cs typeface="Times New Roman" pitchFamily="18" charset="0"/>
              </a:rPr>
              <a:t>«Добрых дел»</a:t>
            </a:r>
            <a:endParaRPr lang="ru-RU" sz="4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46035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lstStyle/>
          <a:p>
            <a:r>
              <a:rPr lang="ru-RU" sz="3600" b="1" dirty="0" smtClean="0">
                <a:solidFill>
                  <a:srgbClr val="FF0000"/>
                </a:solidFill>
                <a:latin typeface="Times New Roman" panose="02020603050405020304" pitchFamily="18" charset="0"/>
                <a:cs typeface="Times New Roman" panose="02020603050405020304" pitchFamily="18" charset="0"/>
              </a:rPr>
              <a:t>Поиграем в ПДД с малышами.</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04564" y="1975148"/>
            <a:ext cx="5661248" cy="3960440"/>
          </a:xfrm>
          <a:prstGeom prst="rect">
            <a:avLst/>
          </a:prstGeom>
        </p:spPr>
      </p:pic>
      <p:pic>
        <p:nvPicPr>
          <p:cNvPr id="4" name="Рисунок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4377447" y="2083160"/>
            <a:ext cx="5445224" cy="3960440"/>
          </a:xfrm>
          <a:prstGeom prst="rect">
            <a:avLst/>
          </a:prstGeom>
        </p:spPr>
      </p:pic>
    </p:spTree>
    <p:extLst>
      <p:ext uri="{BB962C8B-B14F-4D97-AF65-F5344CB8AC3E}">
        <p14:creationId xmlns:p14="http://schemas.microsoft.com/office/powerpoint/2010/main" val="278827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1143000"/>
          </a:xfrm>
        </p:spPr>
        <p:txBody>
          <a:bodyPr/>
          <a:lstStyle/>
          <a:p>
            <a:endParaRPr lang="ru-RU" dirty="0"/>
          </a:p>
        </p:txBody>
      </p:sp>
      <p:pic>
        <p:nvPicPr>
          <p:cNvPr id="8" name="Рисунок 7"/>
          <p:cNvPicPr>
            <a:picLocks noChangeAspect="1"/>
          </p:cNvPicPr>
          <p:nvPr/>
        </p:nvPicPr>
        <p:blipFill rotWithShape="1">
          <a:blip r:embed="rId2" cstate="email">
            <a:extLst>
              <a:ext uri="{28A0092B-C50C-407E-A947-70E740481C1C}">
                <a14:useLocalDpi xmlns:a14="http://schemas.microsoft.com/office/drawing/2010/main"/>
              </a:ext>
            </a:extLst>
          </a:blip>
          <a:srcRect t="-90" b="-711"/>
          <a:stretch/>
        </p:blipFill>
        <p:spPr>
          <a:xfrm rot="5400000">
            <a:off x="526025" y="-526023"/>
            <a:ext cx="6832319" cy="7884369"/>
          </a:xfrm>
          <a:prstGeom prst="rect">
            <a:avLst/>
          </a:prstGeom>
        </p:spPr>
      </p:pic>
    </p:spTree>
    <p:extLst>
      <p:ext uri="{BB962C8B-B14F-4D97-AF65-F5344CB8AC3E}">
        <p14:creationId xmlns:p14="http://schemas.microsoft.com/office/powerpoint/2010/main" val="814010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70" name="Picture 2" descr="C:\Users\Татьяна\Desktop\На край\20171011_10171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3550544" y="1282104"/>
            <a:ext cx="6480000" cy="414905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Татьяна\Desktop\На край\20171011_10120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972256" y="1412416"/>
            <a:ext cx="6407992"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303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987008" cy="1143000"/>
          </a:xfrm>
        </p:spPr>
        <p:txBody>
          <a:bodyPr/>
          <a:lstStyle/>
          <a:p>
            <a:endParaRPr lang="ru-RU"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6632"/>
            <a:ext cx="6660232" cy="6746321"/>
          </a:xfrm>
          <a:prstGeom prst="rect">
            <a:avLst/>
          </a:prstGeom>
        </p:spPr>
      </p:pic>
    </p:spTree>
    <p:extLst>
      <p:ext uri="{BB962C8B-B14F-4D97-AF65-F5344CB8AC3E}">
        <p14:creationId xmlns:p14="http://schemas.microsoft.com/office/powerpoint/2010/main" val="1061253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Tree>
    <p:extLst>
      <p:ext uri="{BB962C8B-B14F-4D97-AF65-F5344CB8AC3E}">
        <p14:creationId xmlns:p14="http://schemas.microsoft.com/office/powerpoint/2010/main" val="1446591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Tree>
    <p:extLst>
      <p:ext uri="{BB962C8B-B14F-4D97-AF65-F5344CB8AC3E}">
        <p14:creationId xmlns:p14="http://schemas.microsoft.com/office/powerpoint/2010/main" val="4232231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2" descr="C:\Users\Татьяна\Desktop\На край\20171011_1011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28240" y="1268400"/>
            <a:ext cx="6480000" cy="432048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Татьяна\Desktop\На край\20171011_10114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3622552" y="1347007"/>
            <a:ext cx="6480000" cy="414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74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zlat-mdou29.ucoz.com/_si/0/407591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5950"/>
            <a:ext cx="9144000" cy="685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317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4" name="Picture 2" descr="C:\Users\Татьяна\Desktop\На край\20171011_10020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3879" y="260648"/>
            <a:ext cx="8640960" cy="63367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79" y="332656"/>
            <a:ext cx="8640960" cy="707886"/>
          </a:xfrm>
          <a:prstGeom prst="rect">
            <a:avLst/>
          </a:prstGeom>
          <a:noFill/>
        </p:spPr>
        <p:txBody>
          <a:bodyPr wrap="square" rtlCol="0">
            <a:spAutoFit/>
          </a:bodyPr>
          <a:lstStyle/>
          <a:p>
            <a:pPr algn="ctr"/>
            <a:r>
              <a:rPr lang="ru-RU" sz="4000" b="1" dirty="0" smtClean="0">
                <a:solidFill>
                  <a:srgbClr val="FF0000"/>
                </a:solidFill>
                <a:latin typeface="Times New Roman" pitchFamily="18" charset="0"/>
                <a:cs typeface="Times New Roman" pitchFamily="18" charset="0"/>
              </a:rPr>
              <a:t>Технология «Рефлексивный круг» </a:t>
            </a:r>
            <a:endParaRPr lang="ru-RU"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87970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2" descr="C:\Users\Татьяна\Desktop\На край\P108090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88640"/>
            <a:ext cx="864096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680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87624" y="2492896"/>
            <a:ext cx="6984776" cy="923330"/>
          </a:xfrm>
          <a:prstGeom prst="rect">
            <a:avLst/>
          </a:prstGeom>
          <a:noFill/>
        </p:spPr>
        <p:txBody>
          <a:bodyPr wrap="square" rtlCol="0">
            <a:spAutoFit/>
          </a:bodyPr>
          <a:lstStyle/>
          <a:p>
            <a:pPr algn="ctr"/>
            <a:r>
              <a:rPr lang="ru-RU" sz="5400" b="1" dirty="0" smtClean="0">
                <a:solidFill>
                  <a:srgbClr val="FF0000"/>
                </a:solidFill>
                <a:latin typeface="Times New Roman" pitchFamily="18" charset="0"/>
                <a:cs typeface="Times New Roman" pitchFamily="18" charset="0"/>
              </a:rPr>
              <a:t>Спасибо за внимание</a:t>
            </a:r>
            <a:endParaRPr lang="ru-RU"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8528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44962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myshared.ru/5/330885/slide_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00" y="0"/>
            <a:ext cx="9167800" cy="687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94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открытое мероприятие\акция\IMG_20161130_10530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90" y="0"/>
            <a:ext cx="9120000" cy="687792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txBox="1">
            <a:spLocks/>
          </p:cNvSpPr>
          <p:nvPr/>
        </p:nvSpPr>
        <p:spPr>
          <a:xfrm>
            <a:off x="-7032" y="47447"/>
            <a:ext cx="5796136" cy="1315616"/>
          </a:xfrm>
          <a:prstGeom prst="rect">
            <a:avLst/>
          </a:prstGeom>
        </p:spPr>
        <p:txBody>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ru-RU" b="1" dirty="0" smtClean="0">
                <a:solidFill>
                  <a:srgbClr val="C00000"/>
                </a:solidFill>
              </a:rPr>
              <a:t>Социальная акция</a:t>
            </a:r>
            <a:br>
              <a:rPr lang="ru-RU" b="1" dirty="0" smtClean="0">
                <a:solidFill>
                  <a:srgbClr val="C00000"/>
                </a:solidFill>
              </a:rPr>
            </a:br>
            <a:r>
              <a:rPr lang="ru-RU" b="1" dirty="0" smtClean="0">
                <a:solidFill>
                  <a:srgbClr val="C00000"/>
                </a:solidFill>
              </a:rPr>
              <a:t>«Письмо водителю»</a:t>
            </a:r>
            <a:endParaRPr lang="ru-RU" b="1" dirty="0">
              <a:solidFill>
                <a:srgbClr val="C00000"/>
              </a:solidFill>
            </a:endParaRPr>
          </a:p>
        </p:txBody>
      </p:sp>
    </p:spTree>
    <p:extLst>
      <p:ext uri="{BB962C8B-B14F-4D97-AF65-F5344CB8AC3E}">
        <p14:creationId xmlns:p14="http://schemas.microsoft.com/office/powerpoint/2010/main" val="2018405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724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287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1080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8144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Другая 6">
      <a:dk1>
        <a:srgbClr val="236B58"/>
      </a:dk1>
      <a:lt1>
        <a:srgbClr val="99DDCC"/>
      </a:lt1>
      <a:dk2>
        <a:srgbClr val="35A085"/>
      </a:dk2>
      <a:lt2>
        <a:srgbClr val="DBF6B9"/>
      </a:lt2>
      <a:accent1>
        <a:srgbClr val="CAF297"/>
      </a:accent1>
      <a:accent2>
        <a:srgbClr val="81D319"/>
      </a:accent2>
      <a:accent3>
        <a:srgbClr val="DEF5EF"/>
      </a:accent3>
      <a:accent4>
        <a:srgbClr val="BEEBDF"/>
      </a:accent4>
      <a:accent5>
        <a:srgbClr val="BEEBDF"/>
      </a:accent5>
      <a:accent6>
        <a:srgbClr val="00B050"/>
      </a:accent6>
      <a:hlink>
        <a:srgbClr val="34AC8B"/>
      </a:hlink>
      <a:folHlink>
        <a:srgbClr val="22725C"/>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TM01790491[[fn=Mylar]]</Template>
  <TotalTime>296</TotalTime>
  <Words>176</Words>
  <Application>Microsoft Office PowerPoint</Application>
  <PresentationFormat>Экран (4:3)</PresentationFormat>
  <Paragraphs>21</Paragraphs>
  <Slides>33</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4</vt:i4>
      </vt:variant>
      <vt:variant>
        <vt:lpstr>Заголовки слайдов</vt:lpstr>
      </vt:variant>
      <vt:variant>
        <vt:i4>33</vt:i4>
      </vt:variant>
    </vt:vector>
  </HeadingPairs>
  <TitlesOfParts>
    <vt:vector size="46" baseType="lpstr">
      <vt:lpstr>Arial</vt:lpstr>
      <vt:lpstr>Arial Black</vt:lpstr>
      <vt:lpstr>Calibri</vt:lpstr>
      <vt:lpstr>Corbel</vt:lpstr>
      <vt:lpstr>Gabriola</vt:lpstr>
      <vt:lpstr>Monotype Corsiva</vt:lpstr>
      <vt:lpstr>Tahoma</vt:lpstr>
      <vt:lpstr>Times New Roman</vt:lpstr>
      <vt:lpstr>Tunga</vt:lpstr>
      <vt:lpstr>Mylar</vt:lpstr>
      <vt:lpstr>5_Тема Office</vt:lpstr>
      <vt:lpstr>1_Тема Office</vt:lpstr>
      <vt:lpstr>7_Тема Office</vt:lpstr>
      <vt:lpstr>Тема: Организация социально-ориентированной деятельности дошкольников в условиях реализации ФГОС ДО</vt:lpstr>
      <vt:lpstr>ФГОС ДО (Приказ Министерства образования и науки Российской Федерации (Минобрнауки России) от 17.10.2013 г. N 1155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Поиграем в ПДД с малышами.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акция «Письмо водителю»</dc:title>
  <dc:creator>Красота !!!</dc:creator>
  <cp:lastModifiedBy>user</cp:lastModifiedBy>
  <cp:revision>42</cp:revision>
  <dcterms:created xsi:type="dcterms:W3CDTF">2017-01-27T12:24:25Z</dcterms:created>
  <dcterms:modified xsi:type="dcterms:W3CDTF">2018-02-07T06:24:21Z</dcterms:modified>
</cp:coreProperties>
</file>